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77" r:id="rId8"/>
    <p:sldId id="268" r:id="rId9"/>
    <p:sldId id="271" r:id="rId10"/>
    <p:sldId id="273" r:id="rId11"/>
    <p:sldId id="272" r:id="rId12"/>
  </p:sldIdLst>
  <p:sldSz cx="12192000" cy="6858000"/>
  <p:notesSz cx="6858000" cy="9144000"/>
  <p:embeddedFontLst>
    <p:embeddedFont>
      <p:font typeface="JetBrains Mono SemiBold" panose="02000009000000000000" pitchFamily="49" charset="0"/>
      <p:bold r:id="rId13"/>
      <p:boldItalic r:id="rId14"/>
    </p:embeddedFont>
    <p:embeddedFont>
      <p:font typeface="Orbitron" panose="020B0604020202020204" charset="0"/>
      <p:regular r:id="rId15"/>
      <p:bold r:id="rId16"/>
    </p:embeddedFont>
    <p:embeddedFont>
      <p:font typeface="Orbitron SemiBold" panose="020B0604020202020204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55" d="100"/>
          <a:sy n="155" d="100"/>
        </p:scale>
        <p:origin x="516" y="180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4863768" y="2026142"/>
            <a:ext cx="7352666" cy="4844558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4502689" y="2500002"/>
            <a:ext cx="2688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pc="600" dirty="0">
                <a:latin typeface="Orbitron SemiBold" pitchFamily="2" charset="0"/>
              </a:rPr>
              <a:t>Presenters: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Lee St. Louis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Antony Pinto</a:t>
            </a:r>
            <a:endParaRPr lang="en-IN" sz="1600" spc="600" dirty="0">
              <a:latin typeface="Orbitron SemiBold" pitchFamily="2" charset="0"/>
            </a:endParaRP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8586C53E-3BA4-BEE6-32BC-1D775A9DC4B4}"/>
              </a:ext>
            </a:extLst>
          </p:cNvPr>
          <p:cNvSpPr txBox="1"/>
          <p:nvPr/>
        </p:nvSpPr>
        <p:spPr>
          <a:xfrm>
            <a:off x="151304" y="152336"/>
            <a:ext cx="11903156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Gameplay Footage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168331-115A-ED23-0EE0-7A3D16CDE8D0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3" name="(Trimmed) System Panic Gameplay 02.20.25">
            <a:hlinkClick r:id="" action="ppaction://media"/>
            <a:extLst>
              <a:ext uri="{FF2B5EF4-FFF2-40B4-BE49-F238E27FC236}">
                <a16:creationId xmlns:a16="http://schemas.microsoft.com/office/drawing/2014/main" id="{5E2B0575-403B-B91D-8323-436CB7FB5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221" y="1021749"/>
            <a:ext cx="10375557" cy="583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1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4D831201-5B82-5555-BEFE-CEC5E56C8936}"/>
              </a:ext>
            </a:extLst>
          </p:cNvPr>
          <p:cNvSpPr txBox="1"/>
          <p:nvPr/>
        </p:nvSpPr>
        <p:spPr>
          <a:xfrm>
            <a:off x="2672958" y="2491481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Story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Intersection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Dungeon Updates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93710" y="-3032031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6440D-19D6-58A9-831F-63534876F5CD}"/>
              </a:ext>
            </a:extLst>
          </p:cNvPr>
          <p:cNvSpPr txBox="1"/>
          <p:nvPr/>
        </p:nvSpPr>
        <p:spPr>
          <a:xfrm>
            <a:off x="6557025" y="4431588"/>
            <a:ext cx="6532085" cy="17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Art / Sprite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UI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Gameplay Footage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 Next</a:t>
            </a:r>
          </a:p>
        </p:txBody>
      </p: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D8EBD-C3CD-7218-22B7-7D760308C50E}"/>
              </a:ext>
            </a:extLst>
          </p:cNvPr>
          <p:cNvSpPr txBox="1"/>
          <p:nvPr/>
        </p:nvSpPr>
        <p:spPr>
          <a:xfrm>
            <a:off x="5711922" y="1279709"/>
            <a:ext cx="5046574" cy="1504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Updated Story –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There’s less of it!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41F4B-41CA-0AE7-C27D-FDE2B1F041E9}"/>
              </a:ext>
            </a:extLst>
          </p:cNvPr>
          <p:cNvSpPr txBox="1"/>
          <p:nvPr/>
        </p:nvSpPr>
        <p:spPr>
          <a:xfrm>
            <a:off x="5711924" y="2900511"/>
            <a:ext cx="6022802" cy="232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From its inception, System Panic has never been tightly tied to a sense of unique narrative, opting instead to focus on providing: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 sense of urgency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Retro aesthetic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Bleak dystopian feel</a:t>
            </a: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FB4CF91E-83BD-0D66-2B85-FA9D58E781F0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44EF80-6507-2D7F-E66A-203756B1601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C9578B-ECDF-6ECE-A149-0525D8AD70FB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00BF0F-BC34-2D78-8C77-C9C14EF02354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279F58-057F-F8EC-6BB4-E8929ABDED5B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72430-0585-CD43-CDDB-1CA38F94E7ED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5D47ED-1148-1F6E-850C-07112CA9AE0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51BD2C-DA9F-5ADB-0586-192494DE22B0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F5508D0-0C32-2B04-8D83-B5875BD8F1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3CFC7AA-A35C-D7CB-3F44-E7A3FD5B26A7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39032B82-F3FB-8FCA-2AE6-F676B604632E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C09BD0-C6F1-2AAF-9E94-4265BF9F9D2C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71E853-EC63-02C6-E821-D34DB37FBB8F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09CC26-D5A7-0839-680E-38C5D6425542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AEA4E0-F7BA-C2FF-668C-D1E02025B4B7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33F0F-2B46-9D67-67C8-A3722FBA3714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68666A-023B-58A5-A5F4-48402534E451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B305C4-8C0A-7E33-0E5A-0AFCBF915D63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43CFDE-CFDE-726D-8C3A-D3C9B2B7C8B5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D0C329-4BB7-9104-CF12-25B5BFABA10B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14E2AD-D7C5-CEAB-CC1B-C98318EC24E3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28F830-7FDB-AA5A-A9D0-07483F13275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A77C4-99A7-0FA2-D2B5-1F15AEF5E66A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AA6FA-C4A7-78B8-3DFB-BCE75C637F5C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73800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9F6DB-ABF0-597A-79A5-0AFD220A405E}"/>
              </a:ext>
            </a:extLst>
          </p:cNvPr>
          <p:cNvSpPr/>
          <p:nvPr/>
        </p:nvSpPr>
        <p:spPr>
          <a:xfrm>
            <a:off x="623887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FE492-BE31-2380-6344-7D9ACFA871BB}"/>
              </a:ext>
            </a:extLst>
          </p:cNvPr>
          <p:cNvSpPr/>
          <p:nvPr/>
        </p:nvSpPr>
        <p:spPr>
          <a:xfrm>
            <a:off x="4571122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F3748-8FF2-C209-B910-87C945C85181}"/>
              </a:ext>
            </a:extLst>
          </p:cNvPr>
          <p:cNvSpPr/>
          <p:nvPr/>
        </p:nvSpPr>
        <p:spPr>
          <a:xfrm>
            <a:off x="8832057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98C0D-AD9A-CA5E-B25D-557C93416A13}"/>
              </a:ext>
            </a:extLst>
          </p:cNvPr>
          <p:cNvSpPr/>
          <p:nvPr/>
        </p:nvSpPr>
        <p:spPr>
          <a:xfrm>
            <a:off x="623887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04E066-085A-BB97-28D4-2C73CEA17455}"/>
              </a:ext>
            </a:extLst>
          </p:cNvPr>
          <p:cNvSpPr/>
          <p:nvPr/>
        </p:nvSpPr>
        <p:spPr>
          <a:xfrm>
            <a:off x="4571121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C5878A-1F02-453D-CBB2-CDCADAECAAB1}"/>
              </a:ext>
            </a:extLst>
          </p:cNvPr>
          <p:cNvSpPr/>
          <p:nvPr/>
        </p:nvSpPr>
        <p:spPr>
          <a:xfrm>
            <a:off x="8832057" y="4333874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3284379-4F10-268F-0A4C-AC05DE035EDA}"/>
              </a:ext>
            </a:extLst>
          </p:cNvPr>
          <p:cNvSpPr/>
          <p:nvPr/>
        </p:nvSpPr>
        <p:spPr>
          <a:xfrm>
            <a:off x="4727972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9294FB7-DE18-728A-DA45-1A905F0CB3C9}"/>
              </a:ext>
            </a:extLst>
          </p:cNvPr>
          <p:cNvSpPr/>
          <p:nvPr/>
        </p:nvSpPr>
        <p:spPr>
          <a:xfrm>
            <a:off x="78073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07DCD08-3CD4-DBC5-2279-8D55C031E3EA}"/>
              </a:ext>
            </a:extLst>
          </p:cNvPr>
          <p:cNvSpPr/>
          <p:nvPr/>
        </p:nvSpPr>
        <p:spPr>
          <a:xfrm>
            <a:off x="898890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2BD11B-C455-5B95-AF38-52B9A79B44FD}"/>
              </a:ext>
            </a:extLst>
          </p:cNvPr>
          <p:cNvSpPr txBox="1"/>
          <p:nvPr/>
        </p:nvSpPr>
        <p:spPr>
          <a:xfrm>
            <a:off x="5180770" y="5335671"/>
            <a:ext cx="151676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Challenging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876D0-FEF5-234B-1E53-ABF2B34C7A6D}"/>
              </a:ext>
            </a:extLst>
          </p:cNvPr>
          <p:cNvSpPr txBox="1"/>
          <p:nvPr/>
        </p:nvSpPr>
        <p:spPr>
          <a:xfrm>
            <a:off x="1269601" y="5335671"/>
            <a:ext cx="144462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Run-based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A8D81F-37C4-94B3-EFC9-A47BA2F1489F}"/>
              </a:ext>
            </a:extLst>
          </p:cNvPr>
          <p:cNvSpPr txBox="1"/>
          <p:nvPr/>
        </p:nvSpPr>
        <p:spPr>
          <a:xfrm>
            <a:off x="9222942" y="5335671"/>
            <a:ext cx="198010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Arcade-y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ED1CD7-F49F-B9B6-7BB3-D850A2C30FC3}"/>
              </a:ext>
            </a:extLst>
          </p:cNvPr>
          <p:cNvSpPr txBox="1"/>
          <p:nvPr/>
        </p:nvSpPr>
        <p:spPr>
          <a:xfrm>
            <a:off x="623887" y="455842"/>
            <a:ext cx="587776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Design Pillars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127C1-01EC-0B3B-0624-DCCDE7A48C15}"/>
              </a:ext>
            </a:extLst>
          </p:cNvPr>
          <p:cNvSpPr txBox="1"/>
          <p:nvPr/>
        </p:nvSpPr>
        <p:spPr>
          <a:xfrm>
            <a:off x="623889" y="1220353"/>
            <a:ext cx="8933230" cy="6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In Fall, at the beginning of development, our mentor urged us to choose 3 Design Pillars to guide us through tricky decisions. We landed on </a:t>
            </a: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  <a:sym typeface="Wingdings" panose="05000000000000000000" pitchFamily="2" charset="2"/>
              </a:rPr>
              <a:t></a:t>
            </a: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33" name="Graphic 8">
            <a:extLst>
              <a:ext uri="{FF2B5EF4-FFF2-40B4-BE49-F238E27FC236}">
                <a16:creationId xmlns:a16="http://schemas.microsoft.com/office/drawing/2014/main" id="{0472D71D-B4AB-8C07-8AEC-0D254850F9FB}"/>
              </a:ext>
            </a:extLst>
          </p:cNvPr>
          <p:cNvGrpSpPr/>
          <p:nvPr/>
        </p:nvGrpSpPr>
        <p:grpSpPr>
          <a:xfrm flipH="1">
            <a:off x="-65470" y="-176789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3BFAE9-DB16-E9F4-4FE7-01BC6C0E8FE4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04B5C3-942E-A14F-B88C-B72E17A1A765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0B7C27-315C-FD80-EECE-F24E435F6000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AF9D0-4C07-4B77-2BA4-9234BC2C8965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E987669-8AA2-3C59-D0E7-85795C4D375E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0F823A-E52D-BF6E-8C3D-7F53C5A2E2A8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782263D-EF70-5B94-6881-92F21AC757A1}"/>
              </a:ext>
            </a:extLst>
          </p:cNvPr>
          <p:cNvSpPr/>
          <p:nvPr/>
        </p:nvSpPr>
        <p:spPr>
          <a:xfrm rot="16200000" flipH="1">
            <a:off x="11716322" y="-491385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9F3E996-6A32-F897-3A90-1C7E75BC8F03}"/>
              </a:ext>
            </a:extLst>
          </p:cNvPr>
          <p:cNvGrpSpPr/>
          <p:nvPr/>
        </p:nvGrpSpPr>
        <p:grpSpPr>
          <a:xfrm>
            <a:off x="10257666" y="6654809"/>
            <a:ext cx="1240377" cy="412611"/>
            <a:chOff x="10257666" y="6654809"/>
            <a:chExt cx="1240377" cy="412611"/>
          </a:xfrm>
        </p:grpSpPr>
        <p:grpSp>
          <p:nvGrpSpPr>
            <p:cNvPr id="58" name="Graphic 8">
              <a:extLst>
                <a:ext uri="{FF2B5EF4-FFF2-40B4-BE49-F238E27FC236}">
                  <a16:creationId xmlns:a16="http://schemas.microsoft.com/office/drawing/2014/main" id="{F625653C-D508-9D55-51D2-94D11BD50183}"/>
                </a:ext>
              </a:extLst>
            </p:cNvPr>
            <p:cNvGrpSpPr/>
            <p:nvPr/>
          </p:nvGrpSpPr>
          <p:grpSpPr>
            <a:xfrm>
              <a:off x="11084361" y="6683363"/>
              <a:ext cx="413682" cy="384057"/>
              <a:chOff x="4502372" y="4120324"/>
              <a:chExt cx="293941" cy="272891"/>
            </a:xfrm>
            <a:solidFill>
              <a:schemeClr val="tx1"/>
            </a:solidFill>
          </p:grpSpPr>
          <p:grpSp>
            <p:nvGrpSpPr>
              <p:cNvPr id="90" name="Graphic 8">
                <a:extLst>
                  <a:ext uri="{FF2B5EF4-FFF2-40B4-BE49-F238E27FC236}">
                    <a16:creationId xmlns:a16="http://schemas.microsoft.com/office/drawing/2014/main" id="{F9C9E3F3-41EA-84BB-CE02-70BA57CB6FF7}"/>
                  </a:ext>
                </a:extLst>
              </p:cNvPr>
              <p:cNvGrpSpPr/>
              <p:nvPr/>
            </p:nvGrpSpPr>
            <p:grpSpPr>
              <a:xfrm>
                <a:off x="4502372" y="4120324"/>
                <a:ext cx="293941" cy="29241"/>
                <a:chOff x="4502372" y="4120324"/>
                <a:chExt cx="293941" cy="29241"/>
              </a:xfrm>
              <a:grpFill/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DC1D7E33-1A16-6906-548C-83F73E13A64C}"/>
                    </a:ext>
                  </a:extLst>
                </p:cNvPr>
                <p:cNvSpPr/>
                <p:nvPr/>
              </p:nvSpPr>
              <p:spPr>
                <a:xfrm>
                  <a:off x="45023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FBD5DFF-C591-E9B1-DF66-9B3040FF2017}"/>
                    </a:ext>
                  </a:extLst>
                </p:cNvPr>
                <p:cNvSpPr/>
                <p:nvPr/>
              </p:nvSpPr>
              <p:spPr>
                <a:xfrm>
                  <a:off x="47670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39D1189-B53F-608C-A6F0-B361ABBEA4A2}"/>
                  </a:ext>
                </a:extLst>
              </p:cNvPr>
              <p:cNvSpPr/>
              <p:nvPr/>
            </p:nvSpPr>
            <p:spPr>
              <a:xfrm>
                <a:off x="4767072" y="436397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0" name="Graphic 8">
              <a:extLst>
                <a:ext uri="{FF2B5EF4-FFF2-40B4-BE49-F238E27FC236}">
                  <a16:creationId xmlns:a16="http://schemas.microsoft.com/office/drawing/2014/main" id="{BB2268C6-BE8B-C870-0551-A16C3EE156E0}"/>
                </a:ext>
              </a:extLst>
            </p:cNvPr>
            <p:cNvGrpSpPr/>
            <p:nvPr/>
          </p:nvGrpSpPr>
          <p:grpSpPr>
            <a:xfrm>
              <a:off x="10257666" y="6654809"/>
              <a:ext cx="101878" cy="101879"/>
              <a:chOff x="3914965" y="4100035"/>
              <a:chExt cx="72389" cy="72390"/>
            </a:xfrm>
            <a:solidFill>
              <a:schemeClr val="tx1"/>
            </a:solidFill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C227FFA-AE78-84A2-4A67-2B108ADBC544}"/>
                  </a:ext>
                </a:extLst>
              </p:cNvPr>
              <p:cNvSpPr/>
              <p:nvPr/>
            </p:nvSpPr>
            <p:spPr>
              <a:xfrm>
                <a:off x="3914965" y="410003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142B3DC-D3E3-82C7-1488-734D7FD0A8B9}"/>
                  </a:ext>
                </a:extLst>
              </p:cNvPr>
              <p:cNvSpPr/>
              <p:nvPr/>
            </p:nvSpPr>
            <p:spPr>
              <a:xfrm>
                <a:off x="3970115" y="4155185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982E2A-644D-F206-6601-7C76ABD08F8A}"/>
              </a:ext>
            </a:extLst>
          </p:cNvPr>
          <p:cNvSpPr txBox="1">
            <a:spLocks/>
          </p:cNvSpPr>
          <p:nvPr/>
        </p:nvSpPr>
        <p:spPr>
          <a:xfrm>
            <a:off x="883205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Accessible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1 job: Defeat monsters.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 aesthetic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Limited Menus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has access to all relevant game information through visual representations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E9E197-1584-FDA7-2E1A-7F439F408B3E}"/>
              </a:ext>
            </a:extLst>
          </p:cNvPr>
          <p:cNvSpPr txBox="1">
            <a:spLocks/>
          </p:cNvSpPr>
          <p:nvPr/>
        </p:nvSpPr>
        <p:spPr>
          <a:xfrm>
            <a:off x="4571121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sparse checkpoints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risk,</a:t>
            </a:r>
            <a:r>
              <a:rPr lang="en-US" sz="1600" dirty="0">
                <a:sym typeface="Wingdings" panose="05000000000000000000" pitchFamily="2" charset="2"/>
              </a:rPr>
              <a:t> High reward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losing, player feels responsible; “I should have done </a:t>
            </a:r>
            <a:r>
              <a:rPr lang="en-US" sz="1600" i="1" dirty="0">
                <a:sym typeface="Wingdings" panose="05000000000000000000" pitchFamily="2" charset="2"/>
              </a:rPr>
              <a:t>x</a:t>
            </a:r>
            <a:r>
              <a:rPr lang="en-US" sz="1600" dirty="0">
                <a:sym typeface="Wingdings" panose="05000000000000000000" pitchFamily="2" charset="2"/>
              </a:rPr>
              <a:t> instead of </a:t>
            </a:r>
            <a:r>
              <a:rPr lang="en-US" sz="1600" i="1" dirty="0">
                <a:sym typeface="Wingdings" panose="05000000000000000000" pitchFamily="2" charset="2"/>
              </a:rPr>
              <a:t>y!</a:t>
            </a:r>
            <a:r>
              <a:rPr lang="en-US" sz="1600" dirty="0">
                <a:sym typeface="Wingdings" panose="05000000000000000000" pitchFamily="2" charset="2"/>
              </a:rPr>
              <a:t>”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winning, player feels like a genius; “I played it just right!”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3F8DE-7C6B-9C43-8151-2A85B303EC5C}"/>
              </a:ext>
            </a:extLst>
          </p:cNvPr>
          <p:cNvSpPr txBox="1">
            <a:spLocks/>
          </p:cNvSpPr>
          <p:nvPr/>
        </p:nvSpPr>
        <p:spPr>
          <a:xfrm>
            <a:off x="62388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replay value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Emergent strategy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Procedural Generation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Choose-your-own difficulty</a:t>
            </a:r>
          </a:p>
        </p:txBody>
      </p:sp>
    </p:spTree>
    <p:extLst>
      <p:ext uri="{BB962C8B-B14F-4D97-AF65-F5344CB8AC3E}">
        <p14:creationId xmlns:p14="http://schemas.microsoft.com/office/powerpoint/2010/main" val="20201457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7906A60-0071-9346-A34D-60030E7FAACB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04" t="29818" r="-24804" b="29818"/>
          <a:stretch/>
        </p:blipFill>
        <p:spPr>
          <a:xfrm>
            <a:off x="-1163700" y="8328"/>
            <a:ext cx="7004847" cy="1887436"/>
          </a:xfr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7FC695A-0982-72DF-CB72-1F31B1F3B7CA}"/>
              </a:ext>
            </a:extLst>
          </p:cNvPr>
          <p:cNvGrpSpPr/>
          <p:nvPr/>
        </p:nvGrpSpPr>
        <p:grpSpPr>
          <a:xfrm>
            <a:off x="3630" y="1237924"/>
            <a:ext cx="657930" cy="657840"/>
            <a:chOff x="623889" y="2158391"/>
            <a:chExt cx="1270783" cy="127060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8A8F0E4-8797-2473-E552-94BD8DAC76AD}"/>
                </a:ext>
              </a:extLst>
            </p:cNvPr>
            <p:cNvSpPr/>
            <p:nvPr/>
          </p:nvSpPr>
          <p:spPr>
            <a:xfrm>
              <a:off x="623889" y="2874740"/>
              <a:ext cx="554434" cy="554260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690FA26-E5A5-0C9C-705F-2ED96E3F4350}"/>
                </a:ext>
              </a:extLst>
            </p:cNvPr>
            <p:cNvSpPr/>
            <p:nvPr/>
          </p:nvSpPr>
          <p:spPr>
            <a:xfrm>
              <a:off x="623889" y="2635958"/>
              <a:ext cx="793218" cy="793042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C8B622-A1A2-327D-5FFC-D9DE08A1ADA1}"/>
                </a:ext>
              </a:extLst>
            </p:cNvPr>
            <p:cNvSpPr/>
            <p:nvPr/>
          </p:nvSpPr>
          <p:spPr>
            <a:xfrm>
              <a:off x="623889" y="3113522"/>
              <a:ext cx="315478" cy="315478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74BAC8-F3C7-E7EC-721B-D628FBC43E0F}"/>
                </a:ext>
              </a:extLst>
            </p:cNvPr>
            <p:cNvSpPr/>
            <p:nvPr/>
          </p:nvSpPr>
          <p:spPr>
            <a:xfrm>
              <a:off x="623889" y="2397173"/>
              <a:ext cx="1032000" cy="1031827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F2F67B-1B02-080E-CF46-C4EC2B75A975}"/>
                </a:ext>
              </a:extLst>
            </p:cNvPr>
            <p:cNvSpPr/>
            <p:nvPr/>
          </p:nvSpPr>
          <p:spPr>
            <a:xfrm>
              <a:off x="623889" y="3352305"/>
              <a:ext cx="76695" cy="76693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2DABBB-90F6-0CE8-6A71-D0148B410C35}"/>
                </a:ext>
              </a:extLst>
            </p:cNvPr>
            <p:cNvSpPr/>
            <p:nvPr/>
          </p:nvSpPr>
          <p:spPr>
            <a:xfrm>
              <a:off x="623889" y="2158391"/>
              <a:ext cx="1270783" cy="1270609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FF6BA6-73F3-68D5-2809-B449E290F1EC}"/>
              </a:ext>
            </a:extLst>
          </p:cNvPr>
          <p:cNvGrpSpPr/>
          <p:nvPr/>
        </p:nvGrpSpPr>
        <p:grpSpPr>
          <a:xfrm>
            <a:off x="10902791" y="3295175"/>
            <a:ext cx="1001649" cy="3562825"/>
            <a:chOff x="3578066" y="1524380"/>
            <a:chExt cx="1001649" cy="3562825"/>
          </a:xfrm>
          <a:solidFill>
            <a:schemeClr val="tx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14865F-9F6A-91C3-0928-67C276663029}"/>
                </a:ext>
              </a:extLst>
            </p:cNvPr>
            <p:cNvSpPr/>
            <p:nvPr/>
          </p:nvSpPr>
          <p:spPr>
            <a:xfrm>
              <a:off x="4059554" y="3760183"/>
              <a:ext cx="185261" cy="245078"/>
            </a:xfrm>
            <a:custGeom>
              <a:avLst/>
              <a:gdLst>
                <a:gd name="connsiteX0" fmla="*/ 0 w 185261"/>
                <a:gd name="connsiteY0" fmla="*/ 0 h 245078"/>
                <a:gd name="connsiteX1" fmla="*/ 0 w 185261"/>
                <a:gd name="connsiteY1" fmla="*/ 59722 h 245078"/>
                <a:gd name="connsiteX2" fmla="*/ 185261 w 185261"/>
                <a:gd name="connsiteY2" fmla="*/ 245078 h 245078"/>
                <a:gd name="connsiteX3" fmla="*/ 185261 w 185261"/>
                <a:gd name="connsiteY3" fmla="*/ 185357 h 245078"/>
                <a:gd name="connsiteX4" fmla="*/ 0 w 185261"/>
                <a:gd name="connsiteY4" fmla="*/ 0 h 24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261" h="245078">
                  <a:moveTo>
                    <a:pt x="0" y="0"/>
                  </a:moveTo>
                  <a:lnTo>
                    <a:pt x="0" y="59722"/>
                  </a:lnTo>
                  <a:lnTo>
                    <a:pt x="185261" y="245078"/>
                  </a:lnTo>
                  <a:lnTo>
                    <a:pt x="185261" y="1853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F01CDDB-F2BF-6E4A-1D70-BB1D0558DE65}"/>
                </a:ext>
              </a:extLst>
            </p:cNvPr>
            <p:cNvSpPr/>
            <p:nvPr/>
          </p:nvSpPr>
          <p:spPr>
            <a:xfrm>
              <a:off x="4059554" y="3655313"/>
              <a:ext cx="185261" cy="244983"/>
            </a:xfrm>
            <a:custGeom>
              <a:avLst/>
              <a:gdLst>
                <a:gd name="connsiteX0" fmla="*/ 0 w 185261"/>
                <a:gd name="connsiteY0" fmla="*/ 0 h 244983"/>
                <a:gd name="connsiteX1" fmla="*/ 0 w 185261"/>
                <a:gd name="connsiteY1" fmla="*/ 59722 h 244983"/>
                <a:gd name="connsiteX2" fmla="*/ 185261 w 185261"/>
                <a:gd name="connsiteY2" fmla="*/ 244983 h 244983"/>
                <a:gd name="connsiteX3" fmla="*/ 185261 w 185261"/>
                <a:gd name="connsiteY3" fmla="*/ 185356 h 244983"/>
                <a:gd name="connsiteX4" fmla="*/ 0 w 185261"/>
                <a:gd name="connsiteY4" fmla="*/ 0 h 2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261" h="244983">
                  <a:moveTo>
                    <a:pt x="0" y="0"/>
                  </a:moveTo>
                  <a:lnTo>
                    <a:pt x="0" y="59722"/>
                  </a:lnTo>
                  <a:lnTo>
                    <a:pt x="185261" y="244983"/>
                  </a:lnTo>
                  <a:lnTo>
                    <a:pt x="185261" y="185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8BC523-0573-3820-C978-B6FB42E37239}"/>
                </a:ext>
              </a:extLst>
            </p:cNvPr>
            <p:cNvSpPr/>
            <p:nvPr/>
          </p:nvSpPr>
          <p:spPr>
            <a:xfrm>
              <a:off x="3994499" y="2466307"/>
              <a:ext cx="585216" cy="1329118"/>
            </a:xfrm>
            <a:custGeom>
              <a:avLst/>
              <a:gdLst>
                <a:gd name="connsiteX0" fmla="*/ 585216 w 585216"/>
                <a:gd name="connsiteY0" fmla="*/ 150686 h 1329118"/>
                <a:gd name="connsiteX1" fmla="*/ 454152 w 585216"/>
                <a:gd name="connsiteY1" fmla="*/ 19622 h 1329118"/>
                <a:gd name="connsiteX2" fmla="*/ 434531 w 585216"/>
                <a:gd name="connsiteY2" fmla="*/ 0 h 1329118"/>
                <a:gd name="connsiteX3" fmla="*/ 329660 w 585216"/>
                <a:gd name="connsiteY3" fmla="*/ 0 h 1329118"/>
                <a:gd name="connsiteX4" fmla="*/ 250984 w 585216"/>
                <a:gd name="connsiteY4" fmla="*/ 78581 h 1329118"/>
                <a:gd name="connsiteX5" fmla="*/ 323183 w 585216"/>
                <a:gd name="connsiteY5" fmla="*/ 150686 h 1329118"/>
                <a:gd name="connsiteX6" fmla="*/ 0 w 585216"/>
                <a:gd name="connsiteY6" fmla="*/ 473869 h 1329118"/>
                <a:gd name="connsiteX7" fmla="*/ 0 w 585216"/>
                <a:gd name="connsiteY7" fmla="*/ 606838 h 1329118"/>
                <a:gd name="connsiteX8" fmla="*/ 64579 w 585216"/>
                <a:gd name="connsiteY8" fmla="*/ 671417 h 1329118"/>
                <a:gd name="connsiteX9" fmla="*/ 65056 w 585216"/>
                <a:gd name="connsiteY9" fmla="*/ 671036 h 1329118"/>
                <a:gd name="connsiteX10" fmla="*/ 65056 w 585216"/>
                <a:gd name="connsiteY10" fmla="*/ 1143762 h 1329118"/>
                <a:gd name="connsiteX11" fmla="*/ 250317 w 585216"/>
                <a:gd name="connsiteY11" fmla="*/ 1329119 h 1329118"/>
                <a:gd name="connsiteX12" fmla="*/ 250317 w 585216"/>
                <a:gd name="connsiteY12" fmla="*/ 485680 h 1329118"/>
                <a:gd name="connsiteX13" fmla="*/ 454152 w 585216"/>
                <a:gd name="connsiteY13" fmla="*/ 281845 h 1329118"/>
                <a:gd name="connsiteX14" fmla="*/ 585216 w 585216"/>
                <a:gd name="connsiteY14" fmla="*/ 150686 h 132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5216" h="1329118">
                  <a:moveTo>
                    <a:pt x="585216" y="150686"/>
                  </a:moveTo>
                  <a:lnTo>
                    <a:pt x="454152" y="19622"/>
                  </a:lnTo>
                  <a:lnTo>
                    <a:pt x="434531" y="0"/>
                  </a:lnTo>
                  <a:lnTo>
                    <a:pt x="329660" y="0"/>
                  </a:lnTo>
                  <a:lnTo>
                    <a:pt x="250984" y="78581"/>
                  </a:lnTo>
                  <a:lnTo>
                    <a:pt x="323183" y="150686"/>
                  </a:lnTo>
                  <a:lnTo>
                    <a:pt x="0" y="473869"/>
                  </a:lnTo>
                  <a:lnTo>
                    <a:pt x="0" y="606838"/>
                  </a:lnTo>
                  <a:lnTo>
                    <a:pt x="64579" y="671417"/>
                  </a:lnTo>
                  <a:lnTo>
                    <a:pt x="65056" y="671036"/>
                  </a:lnTo>
                  <a:lnTo>
                    <a:pt x="65056" y="1143762"/>
                  </a:lnTo>
                  <a:lnTo>
                    <a:pt x="250317" y="1329119"/>
                  </a:lnTo>
                  <a:lnTo>
                    <a:pt x="250317" y="485680"/>
                  </a:lnTo>
                  <a:lnTo>
                    <a:pt x="454152" y="281845"/>
                  </a:lnTo>
                  <a:lnTo>
                    <a:pt x="585216" y="15068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3FE4048-00D6-CF3E-368C-D3A0CC4CC564}"/>
                </a:ext>
              </a:extLst>
            </p:cNvPr>
            <p:cNvSpPr/>
            <p:nvPr/>
          </p:nvSpPr>
          <p:spPr>
            <a:xfrm>
              <a:off x="3742753" y="2345625"/>
              <a:ext cx="185451" cy="551116"/>
            </a:xfrm>
            <a:custGeom>
              <a:avLst/>
              <a:gdLst>
                <a:gd name="connsiteX0" fmla="*/ 0 w 185451"/>
                <a:gd name="connsiteY0" fmla="*/ 111252 h 551116"/>
                <a:gd name="connsiteX1" fmla="*/ 0 w 185451"/>
                <a:gd name="connsiteY1" fmla="*/ 551117 h 551116"/>
                <a:gd name="connsiteX2" fmla="*/ 91059 w 185451"/>
                <a:gd name="connsiteY2" fmla="*/ 551021 h 551116"/>
                <a:gd name="connsiteX3" fmla="*/ 185452 w 185451"/>
                <a:gd name="connsiteY3" fmla="*/ 456629 h 551116"/>
                <a:gd name="connsiteX4" fmla="*/ 185452 w 185451"/>
                <a:gd name="connsiteY4" fmla="*/ 0 h 551116"/>
                <a:gd name="connsiteX5" fmla="*/ 111252 w 185451"/>
                <a:gd name="connsiteY5" fmla="*/ 95 h 551116"/>
                <a:gd name="connsiteX6" fmla="*/ 0 w 185451"/>
                <a:gd name="connsiteY6" fmla="*/ 111252 h 55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451" h="551116">
                  <a:moveTo>
                    <a:pt x="0" y="111252"/>
                  </a:moveTo>
                  <a:lnTo>
                    <a:pt x="0" y="551117"/>
                  </a:lnTo>
                  <a:lnTo>
                    <a:pt x="91059" y="551021"/>
                  </a:lnTo>
                  <a:lnTo>
                    <a:pt x="185452" y="456629"/>
                  </a:lnTo>
                  <a:lnTo>
                    <a:pt x="185452" y="0"/>
                  </a:lnTo>
                  <a:lnTo>
                    <a:pt x="111252" y="95"/>
                  </a:lnTo>
                  <a:lnTo>
                    <a:pt x="0" y="111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89EC65C0-367B-4EB3-796B-2688C4722AF2}"/>
                </a:ext>
              </a:extLst>
            </p:cNvPr>
            <p:cNvGrpSpPr/>
            <p:nvPr/>
          </p:nvGrpSpPr>
          <p:grpSpPr>
            <a:xfrm>
              <a:off x="4054506" y="1524380"/>
              <a:ext cx="195357" cy="1146047"/>
              <a:chOff x="3444906" y="1124330"/>
              <a:chExt cx="195357" cy="1146047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AA3438F-F349-EB10-2BF7-8AE87E615D47}"/>
                  </a:ext>
                </a:extLst>
              </p:cNvPr>
              <p:cNvSpPr/>
              <p:nvPr/>
            </p:nvSpPr>
            <p:spPr>
              <a:xfrm>
                <a:off x="3444906" y="1480755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7 w 195357"/>
                  <a:gd name="connsiteY6" fmla="*/ 245078 h 269271"/>
                  <a:gd name="connsiteX7" fmla="*/ 185357 w 195357"/>
                  <a:gd name="connsiteY7" fmla="*/ 199549 h 269271"/>
                  <a:gd name="connsiteX8" fmla="*/ 10001 w 195357"/>
                  <a:gd name="connsiteY8" fmla="*/ 24194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7" y="245078"/>
                    </a:lnTo>
                    <a:lnTo>
                      <a:pt x="185357" y="199549"/>
                    </a:lnTo>
                    <a:lnTo>
                      <a:pt x="10001" y="24194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AA81A1-408D-D4EF-D322-5008A09B76AC}"/>
                  </a:ext>
                </a:extLst>
              </p:cNvPr>
              <p:cNvSpPr/>
              <p:nvPr/>
            </p:nvSpPr>
            <p:spPr>
              <a:xfrm>
                <a:off x="3444906" y="1124330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1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1 h 415861"/>
                  <a:gd name="connsiteX5" fmla="*/ 10001 w 195357"/>
                  <a:gd name="connsiteY5" fmla="*/ 216313 h 415861"/>
                  <a:gd name="connsiteX6" fmla="*/ 185357 w 195357"/>
                  <a:gd name="connsiteY6" fmla="*/ 391668 h 415861"/>
                  <a:gd name="connsiteX7" fmla="*/ 185357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1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1"/>
                    </a:lnTo>
                    <a:close/>
                    <a:moveTo>
                      <a:pt x="10001" y="216313"/>
                    </a:moveTo>
                    <a:lnTo>
                      <a:pt x="185357" y="391668"/>
                    </a:lnTo>
                    <a:lnTo>
                      <a:pt x="185357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FAC0D00-C3A8-A98F-A6F7-DD72C68380C2}"/>
                  </a:ext>
                </a:extLst>
              </p:cNvPr>
              <p:cNvSpPr/>
              <p:nvPr/>
            </p:nvSpPr>
            <p:spPr>
              <a:xfrm>
                <a:off x="3444906" y="137579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7 w 195357"/>
                  <a:gd name="connsiteY6" fmla="*/ 245173 h 269271"/>
                  <a:gd name="connsiteX7" fmla="*/ 185357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7" y="245173"/>
                    </a:lnTo>
                    <a:lnTo>
                      <a:pt x="185357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28676D-A2D5-4722-1F3D-E6C0EF0AD560}"/>
                  </a:ext>
                </a:extLst>
              </p:cNvPr>
              <p:cNvSpPr/>
              <p:nvPr/>
            </p:nvSpPr>
            <p:spPr>
              <a:xfrm>
                <a:off x="3444906" y="1585626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7 w 195357"/>
                  <a:gd name="connsiteY6" fmla="*/ 245173 h 269271"/>
                  <a:gd name="connsiteX7" fmla="*/ 185357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7" y="245173"/>
                    </a:lnTo>
                    <a:lnTo>
                      <a:pt x="185357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6351BE1-E912-D1E7-16A4-EAB9210F75F0}"/>
                  </a:ext>
                </a:extLst>
              </p:cNvPr>
              <p:cNvSpPr/>
              <p:nvPr/>
            </p:nvSpPr>
            <p:spPr>
              <a:xfrm>
                <a:off x="3444906" y="1690591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6 h 579786"/>
                  <a:gd name="connsiteX7" fmla="*/ 69723 w 195357"/>
                  <a:gd name="connsiteY7" fmla="*/ 569786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4 h 579786"/>
                  <a:gd name="connsiteX11" fmla="*/ 9906 w 195357"/>
                  <a:gd name="connsiteY11" fmla="*/ 569786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6"/>
                    </a:moveTo>
                    <a:lnTo>
                      <a:pt x="69723" y="569786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4"/>
                    </a:lnTo>
                    <a:lnTo>
                      <a:pt x="9906" y="56978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83BDEF1-60DD-38A2-54C2-CA44044C8AFB}"/>
                </a:ext>
              </a:extLst>
            </p:cNvPr>
            <p:cNvSpPr/>
            <p:nvPr/>
          </p:nvSpPr>
          <p:spPr>
            <a:xfrm>
              <a:off x="3578066" y="3666171"/>
              <a:ext cx="904779" cy="1421034"/>
            </a:xfrm>
            <a:custGeom>
              <a:avLst/>
              <a:gdLst>
                <a:gd name="connsiteX0" fmla="*/ 904780 w 904779"/>
                <a:gd name="connsiteY0" fmla="*/ 1062038 h 1421034"/>
                <a:gd name="connsiteX1" fmla="*/ 904780 w 904779"/>
                <a:gd name="connsiteY1" fmla="*/ 945928 h 1421034"/>
                <a:gd name="connsiteX2" fmla="*/ 831818 w 904779"/>
                <a:gd name="connsiteY2" fmla="*/ 872966 h 1421034"/>
                <a:gd name="connsiteX3" fmla="*/ 708089 w 904779"/>
                <a:gd name="connsiteY3" fmla="*/ 996696 h 1421034"/>
                <a:gd name="connsiteX4" fmla="*/ 708089 w 904779"/>
                <a:gd name="connsiteY4" fmla="*/ 1238822 h 1421034"/>
                <a:gd name="connsiteX5" fmla="*/ 666750 w 904779"/>
                <a:gd name="connsiteY5" fmla="*/ 1238822 h 1421034"/>
                <a:gd name="connsiteX6" fmla="*/ 666750 w 904779"/>
                <a:gd name="connsiteY6" fmla="*/ 489204 h 1421034"/>
                <a:gd name="connsiteX7" fmla="*/ 548164 w 904779"/>
                <a:gd name="connsiteY7" fmla="*/ 370618 h 1421034"/>
                <a:gd name="connsiteX8" fmla="*/ 481394 w 904779"/>
                <a:gd name="connsiteY8" fmla="*/ 370618 h 1421034"/>
                <a:gd name="connsiteX9" fmla="*/ 481394 w 904779"/>
                <a:gd name="connsiteY9" fmla="*/ 1223296 h 1421034"/>
                <a:gd name="connsiteX10" fmla="*/ 440150 w 904779"/>
                <a:gd name="connsiteY10" fmla="*/ 1182053 h 1421034"/>
                <a:gd name="connsiteX11" fmla="*/ 440150 w 904779"/>
                <a:gd name="connsiteY11" fmla="*/ 1238822 h 1421034"/>
                <a:gd name="connsiteX12" fmla="*/ 254794 w 904779"/>
                <a:gd name="connsiteY12" fmla="*/ 1238822 h 1421034"/>
                <a:gd name="connsiteX13" fmla="*/ 254794 w 904779"/>
                <a:gd name="connsiteY13" fmla="*/ 1185101 h 1421034"/>
                <a:gd name="connsiteX14" fmla="*/ 440055 w 904779"/>
                <a:gd name="connsiteY14" fmla="*/ 1185101 h 1421034"/>
                <a:gd name="connsiteX15" fmla="*/ 440055 w 904779"/>
                <a:gd name="connsiteY15" fmla="*/ 111443 h 1421034"/>
                <a:gd name="connsiteX16" fmla="*/ 328612 w 904779"/>
                <a:gd name="connsiteY16" fmla="*/ 0 h 1421034"/>
                <a:gd name="connsiteX17" fmla="*/ 254698 w 904779"/>
                <a:gd name="connsiteY17" fmla="*/ 0 h 1421034"/>
                <a:gd name="connsiteX18" fmla="*/ 254698 w 904779"/>
                <a:gd name="connsiteY18" fmla="*/ 111919 h 1421034"/>
                <a:gd name="connsiteX19" fmla="*/ 281083 w 904779"/>
                <a:gd name="connsiteY19" fmla="*/ 111919 h 1421034"/>
                <a:gd name="connsiteX20" fmla="*/ 281083 w 904779"/>
                <a:gd name="connsiteY20" fmla="*/ 508826 h 1421034"/>
                <a:gd name="connsiteX21" fmla="*/ 254698 w 904779"/>
                <a:gd name="connsiteY21" fmla="*/ 508826 h 1421034"/>
                <a:gd name="connsiteX22" fmla="*/ 254698 w 904779"/>
                <a:gd name="connsiteY22" fmla="*/ 942880 h 1421034"/>
                <a:gd name="connsiteX23" fmla="*/ 347377 w 904779"/>
                <a:gd name="connsiteY23" fmla="*/ 1035558 h 1421034"/>
                <a:gd name="connsiteX24" fmla="*/ 254794 w 904779"/>
                <a:gd name="connsiteY24" fmla="*/ 1128141 h 1421034"/>
                <a:gd name="connsiteX25" fmla="*/ 254794 w 904779"/>
                <a:gd name="connsiteY25" fmla="*/ 996505 h 1421034"/>
                <a:gd name="connsiteX26" fmla="*/ 131064 w 904779"/>
                <a:gd name="connsiteY26" fmla="*/ 872776 h 1421034"/>
                <a:gd name="connsiteX27" fmla="*/ 0 w 904779"/>
                <a:gd name="connsiteY27" fmla="*/ 1003840 h 1421034"/>
                <a:gd name="connsiteX28" fmla="*/ 417195 w 904779"/>
                <a:gd name="connsiteY28" fmla="*/ 1421035 h 1421034"/>
                <a:gd name="connsiteX29" fmla="*/ 792004 w 904779"/>
                <a:gd name="connsiteY29" fmla="*/ 1421035 h 1421034"/>
                <a:gd name="connsiteX30" fmla="*/ 752665 w 904779"/>
                <a:gd name="connsiteY30" fmla="*/ 1381697 h 1421034"/>
                <a:gd name="connsiteX31" fmla="*/ 681228 w 904779"/>
                <a:gd name="connsiteY31" fmla="*/ 1381697 h 1421034"/>
                <a:gd name="connsiteX32" fmla="*/ 653034 w 904779"/>
                <a:gd name="connsiteY32" fmla="*/ 1313593 h 1421034"/>
                <a:gd name="connsiteX33" fmla="*/ 904685 w 904779"/>
                <a:gd name="connsiteY33" fmla="*/ 1061943 h 142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04779" h="1421034">
                  <a:moveTo>
                    <a:pt x="904780" y="1062038"/>
                  </a:moveTo>
                  <a:lnTo>
                    <a:pt x="904780" y="945928"/>
                  </a:lnTo>
                  <a:lnTo>
                    <a:pt x="831818" y="872966"/>
                  </a:lnTo>
                  <a:lnTo>
                    <a:pt x="708089" y="996696"/>
                  </a:lnTo>
                  <a:lnTo>
                    <a:pt x="708089" y="1238822"/>
                  </a:lnTo>
                  <a:lnTo>
                    <a:pt x="666750" y="1238822"/>
                  </a:lnTo>
                  <a:lnTo>
                    <a:pt x="666750" y="489204"/>
                  </a:lnTo>
                  <a:lnTo>
                    <a:pt x="548164" y="370618"/>
                  </a:lnTo>
                  <a:lnTo>
                    <a:pt x="481394" y="370618"/>
                  </a:lnTo>
                  <a:lnTo>
                    <a:pt x="481394" y="1223296"/>
                  </a:lnTo>
                  <a:lnTo>
                    <a:pt x="440150" y="1182053"/>
                  </a:lnTo>
                  <a:lnTo>
                    <a:pt x="440150" y="1238822"/>
                  </a:lnTo>
                  <a:lnTo>
                    <a:pt x="254794" y="1238822"/>
                  </a:lnTo>
                  <a:lnTo>
                    <a:pt x="254794" y="1185101"/>
                  </a:lnTo>
                  <a:lnTo>
                    <a:pt x="440055" y="1185101"/>
                  </a:lnTo>
                  <a:lnTo>
                    <a:pt x="440055" y="111443"/>
                  </a:lnTo>
                  <a:lnTo>
                    <a:pt x="328612" y="0"/>
                  </a:lnTo>
                  <a:lnTo>
                    <a:pt x="254698" y="0"/>
                  </a:lnTo>
                  <a:lnTo>
                    <a:pt x="254698" y="111919"/>
                  </a:lnTo>
                  <a:lnTo>
                    <a:pt x="281083" y="111919"/>
                  </a:lnTo>
                  <a:lnTo>
                    <a:pt x="281083" y="508826"/>
                  </a:lnTo>
                  <a:lnTo>
                    <a:pt x="254698" y="508826"/>
                  </a:lnTo>
                  <a:lnTo>
                    <a:pt x="254698" y="942880"/>
                  </a:lnTo>
                  <a:lnTo>
                    <a:pt x="347377" y="1035558"/>
                  </a:lnTo>
                  <a:lnTo>
                    <a:pt x="254794" y="1128141"/>
                  </a:lnTo>
                  <a:lnTo>
                    <a:pt x="254794" y="996505"/>
                  </a:lnTo>
                  <a:lnTo>
                    <a:pt x="131064" y="872776"/>
                  </a:lnTo>
                  <a:lnTo>
                    <a:pt x="0" y="1003840"/>
                  </a:lnTo>
                  <a:lnTo>
                    <a:pt x="417195" y="1421035"/>
                  </a:lnTo>
                  <a:lnTo>
                    <a:pt x="792004" y="1421035"/>
                  </a:lnTo>
                  <a:cubicBezTo>
                    <a:pt x="792004" y="1399318"/>
                    <a:pt x="774382" y="1381697"/>
                    <a:pt x="752665" y="1381697"/>
                  </a:cubicBezTo>
                  <a:lnTo>
                    <a:pt x="681228" y="1381697"/>
                  </a:lnTo>
                  <a:cubicBezTo>
                    <a:pt x="645700" y="1381697"/>
                    <a:pt x="627888" y="1338739"/>
                    <a:pt x="653034" y="1313593"/>
                  </a:cubicBezTo>
                  <a:lnTo>
                    <a:pt x="904685" y="106194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B66FA32-7898-19F0-9273-107A7AD0470F}"/>
              </a:ext>
            </a:extLst>
          </p:cNvPr>
          <p:cNvGrpSpPr/>
          <p:nvPr/>
        </p:nvGrpSpPr>
        <p:grpSpPr>
          <a:xfrm>
            <a:off x="8537788" y="-107964"/>
            <a:ext cx="3644722" cy="1329118"/>
            <a:chOff x="8537788" y="-107964"/>
            <a:chExt cx="3644722" cy="1329118"/>
          </a:xfrm>
          <a:solidFill>
            <a:schemeClr val="tx1"/>
          </a:solidFill>
        </p:grpSpPr>
        <p:grpSp>
          <p:nvGrpSpPr>
            <p:cNvPr id="47" name="Graphic 8">
              <a:extLst>
                <a:ext uri="{FF2B5EF4-FFF2-40B4-BE49-F238E27FC236}">
                  <a16:creationId xmlns:a16="http://schemas.microsoft.com/office/drawing/2014/main" id="{C4C11E9F-FE5C-4592-0709-84FBDB0B977C}"/>
                </a:ext>
              </a:extLst>
            </p:cNvPr>
            <p:cNvGrpSpPr/>
            <p:nvPr/>
          </p:nvGrpSpPr>
          <p:grpSpPr>
            <a:xfrm>
              <a:off x="9639690" y="837232"/>
              <a:ext cx="413682" cy="383922"/>
              <a:chOff x="3475863" y="4771643"/>
              <a:chExt cx="293941" cy="272795"/>
            </a:xfrm>
            <a:grpFill/>
          </p:grpSpPr>
          <p:grpSp>
            <p:nvGrpSpPr>
              <p:cNvPr id="91" name="Graphic 8">
                <a:extLst>
                  <a:ext uri="{FF2B5EF4-FFF2-40B4-BE49-F238E27FC236}">
                    <a16:creationId xmlns:a16="http://schemas.microsoft.com/office/drawing/2014/main" id="{43FCD947-A260-3A54-7C24-4331E41D4D7B}"/>
                  </a:ext>
                </a:extLst>
              </p:cNvPr>
              <p:cNvGrpSpPr/>
              <p:nvPr/>
            </p:nvGrpSpPr>
            <p:grpSpPr>
              <a:xfrm>
                <a:off x="3475863" y="4771643"/>
                <a:ext cx="293941" cy="29241"/>
                <a:chOff x="3475863" y="4771643"/>
                <a:chExt cx="293941" cy="29241"/>
              </a:xfrm>
              <a:grpFill/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D6D8EE5E-6D40-E5F6-2439-55A212AFA442}"/>
                    </a:ext>
                  </a:extLst>
                </p:cNvPr>
                <p:cNvSpPr/>
                <p:nvPr/>
              </p:nvSpPr>
              <p:spPr>
                <a:xfrm>
                  <a:off x="3475863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879122A-D39F-F07B-8EE2-7DB4674D9101}"/>
                    </a:ext>
                  </a:extLst>
                </p:cNvPr>
                <p:cNvSpPr/>
                <p:nvPr/>
              </p:nvSpPr>
              <p:spPr>
                <a:xfrm>
                  <a:off x="3740562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7BBD843-69E2-4AE7-2E0E-74D2E3DA0E0A}"/>
                  </a:ext>
                </a:extLst>
              </p:cNvPr>
              <p:cNvSpPr/>
              <p:nvPr/>
            </p:nvSpPr>
            <p:spPr>
              <a:xfrm>
                <a:off x="3740562" y="5015197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D9ABC10-5E30-7383-2B0F-7E41A86BE800}"/>
                </a:ext>
              </a:extLst>
            </p:cNvPr>
            <p:cNvGrpSpPr/>
            <p:nvPr/>
          </p:nvGrpSpPr>
          <p:grpSpPr>
            <a:xfrm>
              <a:off x="11084361" y="-79410"/>
              <a:ext cx="413682" cy="384057"/>
              <a:chOff x="4502372" y="4120324"/>
              <a:chExt cx="293941" cy="272891"/>
            </a:xfrm>
            <a:grpFill/>
          </p:grpSpPr>
          <p:grpSp>
            <p:nvGrpSpPr>
              <p:cNvPr id="87" name="Graphic 8">
                <a:extLst>
                  <a:ext uri="{FF2B5EF4-FFF2-40B4-BE49-F238E27FC236}">
                    <a16:creationId xmlns:a16="http://schemas.microsoft.com/office/drawing/2014/main" id="{2BAB0AE4-0EB5-6804-9A43-321EE35BE83C}"/>
                  </a:ext>
                </a:extLst>
              </p:cNvPr>
              <p:cNvGrpSpPr/>
              <p:nvPr/>
            </p:nvGrpSpPr>
            <p:grpSpPr>
              <a:xfrm>
                <a:off x="4502372" y="4120324"/>
                <a:ext cx="293941" cy="29241"/>
                <a:chOff x="4502372" y="4120324"/>
                <a:chExt cx="293941" cy="29241"/>
              </a:xfrm>
              <a:grpFill/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60C4AD8-00D7-B886-F814-3D237E273EB8}"/>
                    </a:ext>
                  </a:extLst>
                </p:cNvPr>
                <p:cNvSpPr/>
                <p:nvPr/>
              </p:nvSpPr>
              <p:spPr>
                <a:xfrm>
                  <a:off x="45023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F1B0162-22F5-D562-F21B-5D5BDC10961B}"/>
                    </a:ext>
                  </a:extLst>
                </p:cNvPr>
                <p:cNvSpPr/>
                <p:nvPr/>
              </p:nvSpPr>
              <p:spPr>
                <a:xfrm>
                  <a:off x="47670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3499CFA-0584-7569-A837-D6012A2F62C9}"/>
                  </a:ext>
                </a:extLst>
              </p:cNvPr>
              <p:cNvSpPr/>
              <p:nvPr/>
            </p:nvSpPr>
            <p:spPr>
              <a:xfrm>
                <a:off x="4767072" y="436397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9" name="Graphic 8">
              <a:extLst>
                <a:ext uri="{FF2B5EF4-FFF2-40B4-BE49-F238E27FC236}">
                  <a16:creationId xmlns:a16="http://schemas.microsoft.com/office/drawing/2014/main" id="{76867FCF-3C45-C1C6-DAD4-E07E88CD0DA0}"/>
                </a:ext>
              </a:extLst>
            </p:cNvPr>
            <p:cNvGrpSpPr/>
            <p:nvPr/>
          </p:nvGrpSpPr>
          <p:grpSpPr>
            <a:xfrm>
              <a:off x="9643980" y="166708"/>
              <a:ext cx="363011" cy="363145"/>
              <a:chOff x="3478911" y="4295203"/>
              <a:chExt cx="257937" cy="258032"/>
            </a:xfrm>
            <a:grp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C59941-A3A5-0FAB-0305-D0644E8B5611}"/>
                  </a:ext>
                </a:extLst>
              </p:cNvPr>
              <p:cNvSpPr/>
              <p:nvPr/>
            </p:nvSpPr>
            <p:spPr>
              <a:xfrm>
                <a:off x="3478911" y="4455413"/>
                <a:ext cx="97821" cy="97821"/>
              </a:xfrm>
              <a:custGeom>
                <a:avLst/>
                <a:gdLst>
                  <a:gd name="connsiteX0" fmla="*/ 0 w 97821"/>
                  <a:gd name="connsiteY0" fmla="*/ 0 h 97821"/>
                  <a:gd name="connsiteX1" fmla="*/ 0 w 97821"/>
                  <a:gd name="connsiteY1" fmla="*/ 16669 h 97821"/>
                  <a:gd name="connsiteX2" fmla="*/ 81058 w 97821"/>
                  <a:gd name="connsiteY2" fmla="*/ 97822 h 97821"/>
                  <a:gd name="connsiteX3" fmla="*/ 97822 w 97821"/>
                  <a:gd name="connsiteY3" fmla="*/ 97822 h 97821"/>
                  <a:gd name="connsiteX4" fmla="*/ 0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0" y="0"/>
                    </a:moveTo>
                    <a:lnTo>
                      <a:pt x="0" y="16669"/>
                    </a:lnTo>
                    <a:lnTo>
                      <a:pt x="81058" y="97822"/>
                    </a:lnTo>
                    <a:lnTo>
                      <a:pt x="97822" y="978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BF47DD-1047-13EE-AE26-D1542D5D7F9A}"/>
                  </a:ext>
                </a:extLst>
              </p:cNvPr>
              <p:cNvSpPr/>
              <p:nvPr/>
            </p:nvSpPr>
            <p:spPr>
              <a:xfrm>
                <a:off x="3478911" y="4413217"/>
                <a:ext cx="139922" cy="140017"/>
              </a:xfrm>
              <a:custGeom>
                <a:avLst/>
                <a:gdLst>
                  <a:gd name="connsiteX0" fmla="*/ 0 w 139922"/>
                  <a:gd name="connsiteY0" fmla="*/ 0 h 140017"/>
                  <a:gd name="connsiteX1" fmla="*/ 0 w 139922"/>
                  <a:gd name="connsiteY1" fmla="*/ 16764 h 140017"/>
                  <a:gd name="connsiteX2" fmla="*/ 123158 w 139922"/>
                  <a:gd name="connsiteY2" fmla="*/ 140018 h 140017"/>
                  <a:gd name="connsiteX3" fmla="*/ 139922 w 139922"/>
                  <a:gd name="connsiteY3" fmla="*/ 140018 h 140017"/>
                  <a:gd name="connsiteX4" fmla="*/ 0 w 139922"/>
                  <a:gd name="connsiteY4" fmla="*/ 0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40017">
                    <a:moveTo>
                      <a:pt x="0" y="0"/>
                    </a:moveTo>
                    <a:lnTo>
                      <a:pt x="0" y="16764"/>
                    </a:lnTo>
                    <a:lnTo>
                      <a:pt x="123158" y="140018"/>
                    </a:lnTo>
                    <a:lnTo>
                      <a:pt x="139922" y="1400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866AC20-34C8-C5E0-5720-21A7AAADA80B}"/>
                  </a:ext>
                </a:extLst>
              </p:cNvPr>
              <p:cNvSpPr/>
              <p:nvPr/>
            </p:nvSpPr>
            <p:spPr>
              <a:xfrm>
                <a:off x="3478911" y="4497513"/>
                <a:ext cx="55625" cy="55721"/>
              </a:xfrm>
              <a:custGeom>
                <a:avLst/>
                <a:gdLst>
                  <a:gd name="connsiteX0" fmla="*/ 0 w 55625"/>
                  <a:gd name="connsiteY0" fmla="*/ 0 h 55721"/>
                  <a:gd name="connsiteX1" fmla="*/ 0 w 55625"/>
                  <a:gd name="connsiteY1" fmla="*/ 16764 h 55721"/>
                  <a:gd name="connsiteX2" fmla="*/ 38957 w 55625"/>
                  <a:gd name="connsiteY2" fmla="*/ 55721 h 55721"/>
                  <a:gd name="connsiteX3" fmla="*/ 55626 w 55625"/>
                  <a:gd name="connsiteY3" fmla="*/ 55721 h 55721"/>
                  <a:gd name="connsiteX4" fmla="*/ 0 w 55625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5" h="55721">
                    <a:moveTo>
                      <a:pt x="0" y="0"/>
                    </a:moveTo>
                    <a:lnTo>
                      <a:pt x="0" y="16764"/>
                    </a:lnTo>
                    <a:lnTo>
                      <a:pt x="38957" y="55721"/>
                    </a:lnTo>
                    <a:lnTo>
                      <a:pt x="55626" y="557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F03ADEE-FD35-D52F-038A-239B0CC2B970}"/>
                  </a:ext>
                </a:extLst>
              </p:cNvPr>
              <p:cNvSpPr/>
              <p:nvPr/>
            </p:nvSpPr>
            <p:spPr>
              <a:xfrm>
                <a:off x="3478911" y="4371117"/>
                <a:ext cx="182022" cy="182117"/>
              </a:xfrm>
              <a:custGeom>
                <a:avLst/>
                <a:gdLst>
                  <a:gd name="connsiteX0" fmla="*/ 0 w 182022"/>
                  <a:gd name="connsiteY0" fmla="*/ 0 h 182117"/>
                  <a:gd name="connsiteX1" fmla="*/ 0 w 182022"/>
                  <a:gd name="connsiteY1" fmla="*/ 16764 h 182117"/>
                  <a:gd name="connsiteX2" fmla="*/ 165354 w 182022"/>
                  <a:gd name="connsiteY2" fmla="*/ 182118 h 182117"/>
                  <a:gd name="connsiteX3" fmla="*/ 182023 w 182022"/>
                  <a:gd name="connsiteY3" fmla="*/ 182118 h 182117"/>
                  <a:gd name="connsiteX4" fmla="*/ 0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0" y="0"/>
                    </a:moveTo>
                    <a:lnTo>
                      <a:pt x="0" y="16764"/>
                    </a:lnTo>
                    <a:lnTo>
                      <a:pt x="165354" y="182118"/>
                    </a:lnTo>
                    <a:lnTo>
                      <a:pt x="182023" y="182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B7A8B74-9B9D-CCB6-0A4B-C0CE554ACED3}"/>
                  </a:ext>
                </a:extLst>
              </p:cNvPr>
              <p:cNvSpPr/>
              <p:nvPr/>
            </p:nvSpPr>
            <p:spPr>
              <a:xfrm>
                <a:off x="3723322" y="4295203"/>
                <a:ext cx="13525" cy="13525"/>
              </a:xfrm>
              <a:custGeom>
                <a:avLst/>
                <a:gdLst>
                  <a:gd name="connsiteX0" fmla="*/ 13526 w 13525"/>
                  <a:gd name="connsiteY0" fmla="*/ 13525 h 13525"/>
                  <a:gd name="connsiteX1" fmla="*/ 13526 w 13525"/>
                  <a:gd name="connsiteY1" fmla="*/ 0 h 13525"/>
                  <a:gd name="connsiteX2" fmla="*/ 0 w 13525"/>
                  <a:gd name="connsiteY2" fmla="*/ 0 h 13525"/>
                  <a:gd name="connsiteX3" fmla="*/ 13526 w 1352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525">
                    <a:moveTo>
                      <a:pt x="13526" y="13525"/>
                    </a:moveTo>
                    <a:lnTo>
                      <a:pt x="13526" y="0"/>
                    </a:lnTo>
                    <a:lnTo>
                      <a:pt x="0" y="0"/>
                    </a:lnTo>
                    <a:lnTo>
                      <a:pt x="13526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6B20860-F7B6-FA64-511D-238A9913098D}"/>
                  </a:ext>
                </a:extLst>
              </p:cNvPr>
              <p:cNvSpPr/>
              <p:nvPr/>
            </p:nvSpPr>
            <p:spPr>
              <a:xfrm>
                <a:off x="3478911" y="4539614"/>
                <a:ext cx="13525" cy="13620"/>
              </a:xfrm>
              <a:custGeom>
                <a:avLst/>
                <a:gdLst>
                  <a:gd name="connsiteX0" fmla="*/ 0 w 13525"/>
                  <a:gd name="connsiteY0" fmla="*/ 0 h 13620"/>
                  <a:gd name="connsiteX1" fmla="*/ 0 w 13525"/>
                  <a:gd name="connsiteY1" fmla="*/ 13621 h 13620"/>
                  <a:gd name="connsiteX2" fmla="*/ 13525 w 13525"/>
                  <a:gd name="connsiteY2" fmla="*/ 13621 h 13620"/>
                  <a:gd name="connsiteX3" fmla="*/ 0 w 13525"/>
                  <a:gd name="connsiteY3" fmla="*/ 0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620">
                    <a:moveTo>
                      <a:pt x="0" y="0"/>
                    </a:moveTo>
                    <a:lnTo>
                      <a:pt x="0" y="13621"/>
                    </a:lnTo>
                    <a:lnTo>
                      <a:pt x="13525" y="136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0BF7C4E-FEF8-9BEF-AEF8-68E0E93CAEF6}"/>
                  </a:ext>
                </a:extLst>
              </p:cNvPr>
              <p:cNvSpPr/>
              <p:nvPr/>
            </p:nvSpPr>
            <p:spPr>
              <a:xfrm>
                <a:off x="3478911" y="4295203"/>
                <a:ext cx="257937" cy="258032"/>
              </a:xfrm>
              <a:custGeom>
                <a:avLst/>
                <a:gdLst>
                  <a:gd name="connsiteX0" fmla="*/ 8382 w 257937"/>
                  <a:gd name="connsiteY0" fmla="*/ 0 h 258032"/>
                  <a:gd name="connsiteX1" fmla="*/ 0 w 257937"/>
                  <a:gd name="connsiteY1" fmla="*/ 0 h 258032"/>
                  <a:gd name="connsiteX2" fmla="*/ 0 w 257937"/>
                  <a:gd name="connsiteY2" fmla="*/ 8382 h 258032"/>
                  <a:gd name="connsiteX3" fmla="*/ 249555 w 257937"/>
                  <a:gd name="connsiteY3" fmla="*/ 258032 h 258032"/>
                  <a:gd name="connsiteX4" fmla="*/ 257937 w 257937"/>
                  <a:gd name="connsiteY4" fmla="*/ 258032 h 258032"/>
                  <a:gd name="connsiteX5" fmla="*/ 257937 w 257937"/>
                  <a:gd name="connsiteY5" fmla="*/ 249650 h 258032"/>
                  <a:gd name="connsiteX6" fmla="*/ 8382 w 257937"/>
                  <a:gd name="connsiteY6" fmla="*/ 0 h 25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937" h="258032">
                    <a:moveTo>
                      <a:pt x="8382" y="0"/>
                    </a:moveTo>
                    <a:lnTo>
                      <a:pt x="0" y="0"/>
                    </a:lnTo>
                    <a:lnTo>
                      <a:pt x="0" y="8382"/>
                    </a:lnTo>
                    <a:lnTo>
                      <a:pt x="249555" y="258032"/>
                    </a:lnTo>
                    <a:lnTo>
                      <a:pt x="257937" y="258032"/>
                    </a:lnTo>
                    <a:lnTo>
                      <a:pt x="257937" y="249650"/>
                    </a:lnTo>
                    <a:lnTo>
                      <a:pt x="83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957F5C0-BCC6-1AE4-2A78-0CBC3A2004F2}"/>
                  </a:ext>
                </a:extLst>
              </p:cNvPr>
              <p:cNvSpPr/>
              <p:nvPr/>
            </p:nvSpPr>
            <p:spPr>
              <a:xfrm>
                <a:off x="3596925" y="4295203"/>
                <a:ext cx="139922" cy="139922"/>
              </a:xfrm>
              <a:custGeom>
                <a:avLst/>
                <a:gdLst>
                  <a:gd name="connsiteX0" fmla="*/ 16764 w 139922"/>
                  <a:gd name="connsiteY0" fmla="*/ 0 h 139922"/>
                  <a:gd name="connsiteX1" fmla="*/ 0 w 139922"/>
                  <a:gd name="connsiteY1" fmla="*/ 0 h 139922"/>
                  <a:gd name="connsiteX2" fmla="*/ 139922 w 139922"/>
                  <a:gd name="connsiteY2" fmla="*/ 139922 h 139922"/>
                  <a:gd name="connsiteX3" fmla="*/ 139922 w 139922"/>
                  <a:gd name="connsiteY3" fmla="*/ 123254 h 139922"/>
                  <a:gd name="connsiteX4" fmla="*/ 16764 w 139922"/>
                  <a:gd name="connsiteY4" fmla="*/ 0 h 139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39922">
                    <a:moveTo>
                      <a:pt x="16764" y="0"/>
                    </a:moveTo>
                    <a:lnTo>
                      <a:pt x="0" y="0"/>
                    </a:lnTo>
                    <a:lnTo>
                      <a:pt x="139922" y="139922"/>
                    </a:lnTo>
                    <a:lnTo>
                      <a:pt x="139922" y="1232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339D853-830E-F018-A85F-CF9E46AD766F}"/>
                  </a:ext>
                </a:extLst>
              </p:cNvPr>
              <p:cNvSpPr/>
              <p:nvPr/>
            </p:nvSpPr>
            <p:spPr>
              <a:xfrm>
                <a:off x="3639026" y="4295203"/>
                <a:ext cx="97821" cy="97821"/>
              </a:xfrm>
              <a:custGeom>
                <a:avLst/>
                <a:gdLst>
                  <a:gd name="connsiteX0" fmla="*/ 16764 w 97821"/>
                  <a:gd name="connsiteY0" fmla="*/ 0 h 97821"/>
                  <a:gd name="connsiteX1" fmla="*/ 0 w 97821"/>
                  <a:gd name="connsiteY1" fmla="*/ 0 h 97821"/>
                  <a:gd name="connsiteX2" fmla="*/ 97822 w 97821"/>
                  <a:gd name="connsiteY2" fmla="*/ 97822 h 97821"/>
                  <a:gd name="connsiteX3" fmla="*/ 97822 w 97821"/>
                  <a:gd name="connsiteY3" fmla="*/ 81058 h 97821"/>
                  <a:gd name="connsiteX4" fmla="*/ 16764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16764" y="0"/>
                    </a:moveTo>
                    <a:lnTo>
                      <a:pt x="0" y="0"/>
                    </a:lnTo>
                    <a:lnTo>
                      <a:pt x="97822" y="97822"/>
                    </a:lnTo>
                    <a:lnTo>
                      <a:pt x="97822" y="81058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65798E4-BB92-2A70-CEFD-0492564136A0}"/>
                  </a:ext>
                </a:extLst>
              </p:cNvPr>
              <p:cNvSpPr/>
              <p:nvPr/>
            </p:nvSpPr>
            <p:spPr>
              <a:xfrm>
                <a:off x="3478911" y="4329016"/>
                <a:ext cx="224218" cy="224218"/>
              </a:xfrm>
              <a:custGeom>
                <a:avLst/>
                <a:gdLst>
                  <a:gd name="connsiteX0" fmla="*/ 0 w 224218"/>
                  <a:gd name="connsiteY0" fmla="*/ 0 h 224218"/>
                  <a:gd name="connsiteX1" fmla="*/ 0 w 224218"/>
                  <a:gd name="connsiteY1" fmla="*/ 16669 h 224218"/>
                  <a:gd name="connsiteX2" fmla="*/ 207454 w 224218"/>
                  <a:gd name="connsiteY2" fmla="*/ 224219 h 224218"/>
                  <a:gd name="connsiteX3" fmla="*/ 224218 w 224218"/>
                  <a:gd name="connsiteY3" fmla="*/ 224219 h 224218"/>
                  <a:gd name="connsiteX4" fmla="*/ 0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0" y="0"/>
                    </a:moveTo>
                    <a:lnTo>
                      <a:pt x="0" y="16669"/>
                    </a:lnTo>
                    <a:lnTo>
                      <a:pt x="207454" y="224219"/>
                    </a:lnTo>
                    <a:lnTo>
                      <a:pt x="224218" y="2242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60BB6EE-03F9-7ADB-E605-CE6E25750F88}"/>
                  </a:ext>
                </a:extLst>
              </p:cNvPr>
              <p:cNvSpPr/>
              <p:nvPr/>
            </p:nvSpPr>
            <p:spPr>
              <a:xfrm>
                <a:off x="3681221" y="4295203"/>
                <a:ext cx="55626" cy="55721"/>
              </a:xfrm>
              <a:custGeom>
                <a:avLst/>
                <a:gdLst>
                  <a:gd name="connsiteX0" fmla="*/ 16669 w 55626"/>
                  <a:gd name="connsiteY0" fmla="*/ 0 h 55721"/>
                  <a:gd name="connsiteX1" fmla="*/ 0 w 55626"/>
                  <a:gd name="connsiteY1" fmla="*/ 0 h 55721"/>
                  <a:gd name="connsiteX2" fmla="*/ 55626 w 55626"/>
                  <a:gd name="connsiteY2" fmla="*/ 55721 h 55721"/>
                  <a:gd name="connsiteX3" fmla="*/ 55626 w 55626"/>
                  <a:gd name="connsiteY3" fmla="*/ 38957 h 55721"/>
                  <a:gd name="connsiteX4" fmla="*/ 16669 w 55626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" h="55721">
                    <a:moveTo>
                      <a:pt x="16669" y="0"/>
                    </a:moveTo>
                    <a:lnTo>
                      <a:pt x="0" y="0"/>
                    </a:lnTo>
                    <a:lnTo>
                      <a:pt x="55626" y="55721"/>
                    </a:lnTo>
                    <a:lnTo>
                      <a:pt x="55626" y="38957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63798EF-6304-E252-451E-8B523E9D98FB}"/>
                  </a:ext>
                </a:extLst>
              </p:cNvPr>
              <p:cNvSpPr/>
              <p:nvPr/>
            </p:nvSpPr>
            <p:spPr>
              <a:xfrm>
                <a:off x="3512629" y="4295203"/>
                <a:ext cx="224218" cy="224218"/>
              </a:xfrm>
              <a:custGeom>
                <a:avLst/>
                <a:gdLst>
                  <a:gd name="connsiteX0" fmla="*/ 16764 w 224218"/>
                  <a:gd name="connsiteY0" fmla="*/ 0 h 224218"/>
                  <a:gd name="connsiteX1" fmla="*/ 0 w 224218"/>
                  <a:gd name="connsiteY1" fmla="*/ 0 h 224218"/>
                  <a:gd name="connsiteX2" fmla="*/ 224219 w 224218"/>
                  <a:gd name="connsiteY2" fmla="*/ 224219 h 224218"/>
                  <a:gd name="connsiteX3" fmla="*/ 224219 w 224218"/>
                  <a:gd name="connsiteY3" fmla="*/ 207454 h 224218"/>
                  <a:gd name="connsiteX4" fmla="*/ 16764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16764" y="0"/>
                    </a:moveTo>
                    <a:lnTo>
                      <a:pt x="0" y="0"/>
                    </a:lnTo>
                    <a:lnTo>
                      <a:pt x="224219" y="224219"/>
                    </a:lnTo>
                    <a:lnTo>
                      <a:pt x="224219" y="2074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1BAB485-7D09-9F71-3F6A-A390A1363C1A}"/>
                  </a:ext>
                </a:extLst>
              </p:cNvPr>
              <p:cNvSpPr/>
              <p:nvPr/>
            </p:nvSpPr>
            <p:spPr>
              <a:xfrm>
                <a:off x="3554825" y="4295203"/>
                <a:ext cx="182022" cy="182117"/>
              </a:xfrm>
              <a:custGeom>
                <a:avLst/>
                <a:gdLst>
                  <a:gd name="connsiteX0" fmla="*/ 16669 w 182022"/>
                  <a:gd name="connsiteY0" fmla="*/ 0 h 182117"/>
                  <a:gd name="connsiteX1" fmla="*/ 0 w 182022"/>
                  <a:gd name="connsiteY1" fmla="*/ 0 h 182117"/>
                  <a:gd name="connsiteX2" fmla="*/ 182023 w 182022"/>
                  <a:gd name="connsiteY2" fmla="*/ 182118 h 182117"/>
                  <a:gd name="connsiteX3" fmla="*/ 182023 w 182022"/>
                  <a:gd name="connsiteY3" fmla="*/ 165354 h 182117"/>
                  <a:gd name="connsiteX4" fmla="*/ 16669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16669" y="0"/>
                    </a:moveTo>
                    <a:lnTo>
                      <a:pt x="0" y="0"/>
                    </a:lnTo>
                    <a:lnTo>
                      <a:pt x="182023" y="182118"/>
                    </a:lnTo>
                    <a:lnTo>
                      <a:pt x="182023" y="165354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0" name="Graphic 8">
              <a:extLst>
                <a:ext uri="{FF2B5EF4-FFF2-40B4-BE49-F238E27FC236}">
                  <a16:creationId xmlns:a16="http://schemas.microsoft.com/office/drawing/2014/main" id="{106095A2-1CFD-2F51-E8A2-F86583D0FC70}"/>
                </a:ext>
              </a:extLst>
            </p:cNvPr>
            <p:cNvGrpSpPr/>
            <p:nvPr/>
          </p:nvGrpSpPr>
          <p:grpSpPr>
            <a:xfrm>
              <a:off x="10257666" y="-107964"/>
              <a:ext cx="101878" cy="101879"/>
              <a:chOff x="3914965" y="4100035"/>
              <a:chExt cx="72389" cy="72390"/>
            </a:xfrm>
            <a:grp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E5ACC7D-75EB-60B3-DA90-F983D2FF66EC}"/>
                  </a:ext>
                </a:extLst>
              </p:cNvPr>
              <p:cNvSpPr/>
              <p:nvPr/>
            </p:nvSpPr>
            <p:spPr>
              <a:xfrm>
                <a:off x="3914965" y="410003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9C55DE-A835-244D-040F-2BAECD4279E7}"/>
                  </a:ext>
                </a:extLst>
              </p:cNvPr>
              <p:cNvSpPr/>
              <p:nvPr/>
            </p:nvSpPr>
            <p:spPr>
              <a:xfrm>
                <a:off x="3970115" y="4155185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1" name="Graphic 8">
              <a:extLst>
                <a:ext uri="{FF2B5EF4-FFF2-40B4-BE49-F238E27FC236}">
                  <a16:creationId xmlns:a16="http://schemas.microsoft.com/office/drawing/2014/main" id="{000F27E9-5F49-7611-33B2-FE15C79F3720}"/>
                </a:ext>
              </a:extLst>
            </p:cNvPr>
            <p:cNvGrpSpPr/>
            <p:nvPr/>
          </p:nvGrpSpPr>
          <p:grpSpPr>
            <a:xfrm>
              <a:off x="8537788" y="233063"/>
              <a:ext cx="101879" cy="101879"/>
              <a:chOff x="2692908" y="4342351"/>
              <a:chExt cx="72390" cy="72390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480A5D0-1989-C66B-D172-686513A4A909}"/>
                  </a:ext>
                </a:extLst>
              </p:cNvPr>
              <p:cNvSpPr/>
              <p:nvPr/>
            </p:nvSpPr>
            <p:spPr>
              <a:xfrm>
                <a:off x="2692908" y="4342351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100 h 34099"/>
                  <a:gd name="connsiteX3" fmla="*/ 0 w 34099"/>
                  <a:gd name="connsiteY3" fmla="*/ 34100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100"/>
                    </a:lnTo>
                    <a:lnTo>
                      <a:pt x="0" y="341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0F9C291-B70C-9E6D-0AC6-953537A41C1D}"/>
                  </a:ext>
                </a:extLst>
              </p:cNvPr>
              <p:cNvSpPr/>
              <p:nvPr/>
            </p:nvSpPr>
            <p:spPr>
              <a:xfrm>
                <a:off x="2748057" y="4397501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" name="Graphic 8">
              <a:extLst>
                <a:ext uri="{FF2B5EF4-FFF2-40B4-BE49-F238E27FC236}">
                  <a16:creationId xmlns:a16="http://schemas.microsoft.com/office/drawing/2014/main" id="{FA0B7185-5095-7B45-B0AB-154FA56D9F55}"/>
                </a:ext>
              </a:extLst>
            </p:cNvPr>
            <p:cNvGrpSpPr/>
            <p:nvPr/>
          </p:nvGrpSpPr>
          <p:grpSpPr>
            <a:xfrm>
              <a:off x="12080631" y="355453"/>
              <a:ext cx="101879" cy="101879"/>
              <a:chOff x="5210270" y="4429315"/>
              <a:chExt cx="72390" cy="72390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990D674-BD3D-902C-9719-473C68C38FAA}"/>
                  </a:ext>
                </a:extLst>
              </p:cNvPr>
              <p:cNvSpPr/>
              <p:nvPr/>
            </p:nvSpPr>
            <p:spPr>
              <a:xfrm>
                <a:off x="5210270" y="442931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624EED5-EF29-B265-380E-0A2442C9F870}"/>
                  </a:ext>
                </a:extLst>
              </p:cNvPr>
              <p:cNvSpPr/>
              <p:nvPr/>
            </p:nvSpPr>
            <p:spPr>
              <a:xfrm>
                <a:off x="5265420" y="448446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73314D61-572D-831F-FE7A-72ABAFAD8EBF}"/>
                </a:ext>
              </a:extLst>
            </p:cNvPr>
            <p:cNvGrpSpPr/>
            <p:nvPr/>
          </p:nvGrpSpPr>
          <p:grpSpPr>
            <a:xfrm>
              <a:off x="11693088" y="371672"/>
              <a:ext cx="319443" cy="85257"/>
              <a:chOff x="4934902" y="4440840"/>
              <a:chExt cx="226980" cy="60579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5AF1D9E-9701-E4EB-92C5-673C06F7F74B}"/>
                  </a:ext>
                </a:extLst>
              </p:cNvPr>
              <p:cNvSpPr/>
              <p:nvPr/>
            </p:nvSpPr>
            <p:spPr>
              <a:xfrm>
                <a:off x="4934902" y="4440840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044A760-B413-0AC3-ECE5-B9BDAB20D58E}"/>
                  </a:ext>
                </a:extLst>
              </p:cNvPr>
              <p:cNvSpPr/>
              <p:nvPr/>
            </p:nvSpPr>
            <p:spPr>
              <a:xfrm>
                <a:off x="4934902" y="4465510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319AEA4-5EDC-900D-9CC9-5BA7406C208E}"/>
                  </a:ext>
                </a:extLst>
              </p:cNvPr>
              <p:cNvSpPr/>
              <p:nvPr/>
            </p:nvSpPr>
            <p:spPr>
              <a:xfrm>
                <a:off x="4934902" y="4487893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4" name="Graphic 8">
              <a:extLst>
                <a:ext uri="{FF2B5EF4-FFF2-40B4-BE49-F238E27FC236}">
                  <a16:creationId xmlns:a16="http://schemas.microsoft.com/office/drawing/2014/main" id="{DD41DA83-9F52-CC37-3173-C4B7F89A1066}"/>
                </a:ext>
              </a:extLst>
            </p:cNvPr>
            <p:cNvGrpSpPr/>
            <p:nvPr/>
          </p:nvGrpSpPr>
          <p:grpSpPr>
            <a:xfrm>
              <a:off x="9118632" y="428241"/>
              <a:ext cx="319443" cy="85257"/>
              <a:chOff x="3105626" y="4481035"/>
              <a:chExt cx="226980" cy="60579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B2C15B5-B4A5-D28A-62F2-562E015A426C}"/>
                  </a:ext>
                </a:extLst>
              </p:cNvPr>
              <p:cNvSpPr/>
              <p:nvPr/>
            </p:nvSpPr>
            <p:spPr>
              <a:xfrm>
                <a:off x="3105626" y="4481035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84AFA83-00FC-AA38-80D5-1598AFF096A8}"/>
                  </a:ext>
                </a:extLst>
              </p:cNvPr>
              <p:cNvSpPr/>
              <p:nvPr/>
            </p:nvSpPr>
            <p:spPr>
              <a:xfrm>
                <a:off x="3105626" y="4505705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1094B10-7DD1-7981-6BB4-49ABD91A2238}"/>
                  </a:ext>
                </a:extLst>
              </p:cNvPr>
              <p:cNvSpPr/>
              <p:nvPr/>
            </p:nvSpPr>
            <p:spPr>
              <a:xfrm>
                <a:off x="3105626" y="4528089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55" name="Graphic 8">
            <a:extLst>
              <a:ext uri="{FF2B5EF4-FFF2-40B4-BE49-F238E27FC236}">
                <a16:creationId xmlns:a16="http://schemas.microsoft.com/office/drawing/2014/main" id="{556E12F0-E1E5-B4F8-4470-DCC14564AAE5}"/>
              </a:ext>
            </a:extLst>
          </p:cNvPr>
          <p:cNvGrpSpPr/>
          <p:nvPr/>
        </p:nvGrpSpPr>
        <p:grpSpPr>
          <a:xfrm>
            <a:off x="8537788" y="-34504"/>
            <a:ext cx="3947678" cy="785675"/>
            <a:chOff x="2692908" y="4152232"/>
            <a:chExt cx="2805017" cy="558260"/>
          </a:xfrm>
          <a:noFill/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589FE52-82CF-9D92-2F54-CE9C406102AB}"/>
                </a:ext>
              </a:extLst>
            </p:cNvPr>
            <p:cNvSpPr/>
            <p:nvPr/>
          </p:nvSpPr>
          <p:spPr>
            <a:xfrm>
              <a:off x="3390614" y="4152232"/>
              <a:ext cx="400812" cy="444436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2F5FE1C-ECC6-1578-48B1-D5EE22BD1AEE}"/>
                </a:ext>
              </a:extLst>
            </p:cNvPr>
            <p:cNvSpPr/>
            <p:nvPr/>
          </p:nvSpPr>
          <p:spPr>
            <a:xfrm>
              <a:off x="3791426" y="4229956"/>
              <a:ext cx="366712" cy="366712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B5BEDC1-3F1E-D0A5-95A6-AAF3C7E2D7C5}"/>
                </a:ext>
              </a:extLst>
            </p:cNvPr>
            <p:cNvSpPr/>
            <p:nvPr/>
          </p:nvSpPr>
          <p:spPr>
            <a:xfrm>
              <a:off x="4158043" y="4229956"/>
              <a:ext cx="374808" cy="416909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40C6640-4EF4-905F-9342-608B4773BF95}"/>
                </a:ext>
              </a:extLst>
            </p:cNvPr>
            <p:cNvSpPr/>
            <p:nvPr/>
          </p:nvSpPr>
          <p:spPr>
            <a:xfrm>
              <a:off x="4717732" y="4229956"/>
              <a:ext cx="780192" cy="130587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D94863-8C5D-A122-37C1-55EC586BD611}"/>
                </a:ext>
              </a:extLst>
            </p:cNvPr>
            <p:cNvSpPr/>
            <p:nvPr/>
          </p:nvSpPr>
          <p:spPr>
            <a:xfrm>
              <a:off x="4524946" y="4229956"/>
              <a:ext cx="365569" cy="366712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8087871-BC22-3208-C277-064F9B9BC6F1}"/>
                </a:ext>
              </a:extLst>
            </p:cNvPr>
            <p:cNvSpPr/>
            <p:nvPr/>
          </p:nvSpPr>
          <p:spPr>
            <a:xfrm>
              <a:off x="2692908" y="4312062"/>
              <a:ext cx="2622518" cy="398430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6170145A-DA81-D63C-F134-E73E931203A4}"/>
              </a:ext>
            </a:extLst>
          </p:cNvPr>
          <p:cNvSpPr txBox="1"/>
          <p:nvPr/>
        </p:nvSpPr>
        <p:spPr>
          <a:xfrm>
            <a:off x="4551014" y="1409625"/>
            <a:ext cx="5408522" cy="9847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With this in mind…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BA53CF-7C36-8A63-9F1F-3B4E24736653}"/>
              </a:ext>
            </a:extLst>
          </p:cNvPr>
          <p:cNvSpPr txBox="1"/>
          <p:nvPr/>
        </p:nvSpPr>
        <p:spPr>
          <a:xfrm>
            <a:off x="6783230" y="2629592"/>
            <a:ext cx="4119561" cy="175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This will be conveyed through dialogue boxes on game start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NPCs will make mention of the state of the world, offering a slow rollout of world building.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ED4E041-46EC-A07C-D649-80D5C2FAAC8C}"/>
              </a:ext>
            </a:extLst>
          </p:cNvPr>
          <p:cNvSpPr txBox="1"/>
          <p:nvPr/>
        </p:nvSpPr>
        <p:spPr>
          <a:xfrm>
            <a:off x="4071839" y="5436966"/>
            <a:ext cx="3052297" cy="1273297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They have imposed an RPG-style game system upon the inhabitants of Earth.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F792D-3BD0-EB51-B7E7-4097B1DF7714}"/>
              </a:ext>
            </a:extLst>
          </p:cNvPr>
          <p:cNvSpPr txBox="1"/>
          <p:nvPr/>
        </p:nvSpPr>
        <p:spPr>
          <a:xfrm>
            <a:off x="7887049" y="5436966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FIGHT!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FA857-BE6D-8F76-AB25-21665D1A9940}"/>
              </a:ext>
            </a:extLst>
          </p:cNvPr>
          <p:cNvSpPr txBox="1"/>
          <p:nvPr/>
        </p:nvSpPr>
        <p:spPr>
          <a:xfrm>
            <a:off x="1544567" y="5436966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Aliens are here.</a:t>
            </a:r>
            <a:endParaRPr lang="en-IN" sz="2400" dirty="0">
              <a:latin typeface="Orbitron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8E3BB2-EF40-A687-6179-8177466134E2}"/>
              </a:ext>
            </a:extLst>
          </p:cNvPr>
          <p:cNvCxnSpPr>
            <a:cxnSpLocks/>
          </p:cNvCxnSpPr>
          <p:nvPr/>
        </p:nvCxnSpPr>
        <p:spPr>
          <a:xfrm>
            <a:off x="0" y="5176186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E5ACCE-EDF2-8BE2-8C88-A4BF5D0E13B0}"/>
              </a:ext>
            </a:extLst>
          </p:cNvPr>
          <p:cNvSpPr txBox="1"/>
          <p:nvPr/>
        </p:nvSpPr>
        <p:spPr>
          <a:xfrm>
            <a:off x="939071" y="2655150"/>
            <a:ext cx="4119561" cy="203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Best not to get caught in a messy, complex narrative.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Vague, all-purpose LITRPG setting inspired by the “System Apocalypse” series (hence the name!)</a:t>
            </a:r>
          </a:p>
        </p:txBody>
      </p:sp>
    </p:spTree>
    <p:extLst>
      <p:ext uri="{BB962C8B-B14F-4D97-AF65-F5344CB8AC3E}">
        <p14:creationId xmlns:p14="http://schemas.microsoft.com/office/powerpoint/2010/main" val="20581011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5F21DE3-FAA1-BBCE-98AD-D581D7213AD7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785E8DA-FB73-3E5D-DE29-D87BFE7D252D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Intersection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1ED16C-81A2-5AD7-4002-C336821A4946}"/>
              </a:ext>
            </a:extLst>
          </p:cNvPr>
          <p:cNvSpPr txBox="1"/>
          <p:nvPr/>
        </p:nvSpPr>
        <p:spPr>
          <a:xfrm>
            <a:off x="580448" y="5585612"/>
            <a:ext cx="9371028" cy="6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Lorem ipsum dolor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si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consecetur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tempora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.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A9A2358-F1B2-A3F0-CD3D-08A264D079E6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F8505858-6CE6-6F11-67DF-326D23058E89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FB78FCA-66A1-BDEB-7B51-A04714C7FD1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D3552B9-72AF-0F2E-9486-541A52D9C911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C959369-DB01-6DB5-9624-D28CA4337446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51A48C1-E866-3580-ADC8-F953F5FBDF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F4BFD3F-A219-E79A-CD2A-CFA0CF7ABF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C8504-0A64-9DEE-9A2C-469E6AE9785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9AD41B9-6585-8492-0129-0EF8B11508B4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AAAEFB3-8800-E1A1-B17E-DC9BCABEB6E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00B37A5-C0CD-038F-5921-95FE4401070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B25814E-5B85-1939-A955-C22CFB28ECC2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09AB8ED-8DC8-5465-33C1-FABA774A9CC6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187A00A-610B-2765-007B-C9B859D478F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4216040-7CC1-4F4A-DF79-9411ECD2193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2253A5E-1C6C-3002-A644-4E07C0DCDD08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32C824-4053-5F2E-B938-633C9D26319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B9EC62-783C-7352-F093-ED9C016CA443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8AAC091-EF7C-7259-99E3-B0B82D3DEE8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A78E2B-C969-4A9E-9909-A01E8195ECA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872C460-4FF4-823A-E9CE-FB9BF185014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779BB85-1002-4F73-7162-FB2BF1F3E05B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6A9ECE8-00DE-350F-90F5-C288969EAC8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2B9D9E6-0215-84F2-8524-6E2F9BDA42C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236309F-2B55-D5AC-E407-98E4D6970FBA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3EE40B6-55A4-7ABD-E46B-1AB772EBAE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830CFA8-4213-4C38-7DDB-6E51DCE09BD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6AAC1B-1F66-DE5E-74D3-2C2E5E33F5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7010430-579C-9247-C6F3-951EC91F119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3F7CA36-ED57-2F83-43B6-107193EBA65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B0778EC-550A-BFA0-8989-9CA7816C0415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527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9AF72-45D1-46DA-57CB-73C83BB4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3390799-7871-C14A-7512-972ED8830B01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068A58D3-27D0-38FD-694A-2D0559E5F6B3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Dungeon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BC3B14B-50DC-F2EC-C707-80E0B52061D3}"/>
              </a:ext>
            </a:extLst>
          </p:cNvPr>
          <p:cNvSpPr txBox="1"/>
          <p:nvPr/>
        </p:nvSpPr>
        <p:spPr>
          <a:xfrm>
            <a:off x="580448" y="5585612"/>
            <a:ext cx="9371028" cy="6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Lorem ipsum dolor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si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consecetur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tempora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.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9BC0AA0-F317-E070-ED0A-A2D23FD80504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11225387-27C2-3C1C-1009-0C2A65DF6DF7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0F3FD25-4221-D231-1B15-F44DC63A8A25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8A8C9787-2544-8333-4CD5-8D848F70A4FA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02CD1CE9-1FEC-7936-3A46-EE22B3BF3DCB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A8A0E32-261C-1EEA-D966-BF669EE4243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FDBB256B-5059-4E4F-FC75-F537FD89BB2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CC8124D-E30B-B170-C5B4-9A5CE96FB39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C78F1C14-71F3-A487-FEC4-150E5ED5C3DE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25055E6-1D8A-436A-BBD6-91A90961BBBA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C5C7FE8-12F5-9A8F-FB80-3E1A78A4933B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FA3282DD-3EC2-3EC9-9FEA-3B83A53586FC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CC7C738-3008-118A-2F75-B0A6700ECEE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B340354E-7A34-260D-75DE-6123E366619C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C7D3B37-F7E6-FDC9-EBE7-E2055B6D0180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2DBDED0-89AE-1E43-9AD2-AFEBEB3D9FFC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5AA517EC-F2B0-38DD-9971-E2A6C5311402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90DD4AA-020E-D809-E2A3-03F0E8DE9CF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6A9B850-89FB-B95B-29A6-49E64CEAB16E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39FC83E8-1B53-3E0F-2525-D4F9CBCA1EE0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9C4A53E-2162-08BE-EAC9-76E3794CBB74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6359E64-C13E-402F-2487-4D7CE0232A28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179F373-4785-A855-8D77-8510A6A91E3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9DA628A-F36A-13C1-D487-9B2708D9A67C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7DDDA6DA-C6A2-C0AB-DA7D-B51F92CD8962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13D3DF0-2ED0-0FF6-06CF-4E5AFB2907C0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50F150D-1D11-FEE1-EBC4-259148D22013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D186CDE4-FC2E-6BF6-C8F2-438F3D9AAA1B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82CE6DC-4640-D14D-AD5B-4D0A0EE0A480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3B8C0C9-F678-F53F-B8BD-7AF20E222B85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EA437A5-C5C8-F944-28F3-63EE90C9179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85466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8CB6039-AB93-94C6-AF4C-700AF58C015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0FF2F66-3210-0393-D02F-F9CC40ADC9DF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758D37A-0C56-127D-F74F-C5B5104D840A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0BF6C6E-0047-556E-783B-94A9D8C9014B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540FE6-6D0E-C12A-529F-7772E41AF7CF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228FE0-9961-B8D1-7E37-01C856BFB8AF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C0DD3C03-9868-98C6-A9D7-6CB5381CF455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8D74429-A840-3986-3C28-97B03A0B72B8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917B34-1F80-A4A5-561A-07D09AA4EA8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7281CA3-8EA8-13A9-2E69-0BFBC41906E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28AF3F9-C0D1-A2E2-1507-9F680265F0E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671E98-F51C-E840-BB0E-1DAB8A07ED41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E1AD407-C601-0C3E-B87D-C42E2E7B354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C965F2-55E3-BF54-5D46-2258728FA137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4F480B-4E67-5CB4-EFE0-2762293EC94B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7D3A7E4F-19C0-61F3-254E-7A04D79334D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69850A-1BD4-57FB-DDF1-9D5CDA4A306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8FDDF0-2CE3-C26E-8796-E1CE63C6C4E4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84522D-1DB1-46E1-9A50-0AD114178C0D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BB9A225-7C14-A94C-CE63-18A0ED6F0306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BD3878-38CA-9284-7E8F-0B3BFAB3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7F2DA-A176-3D62-2DA7-A512A9B175B8}"/>
              </a:ext>
            </a:extLst>
          </p:cNvPr>
          <p:cNvGrpSpPr/>
          <p:nvPr/>
        </p:nvGrpSpPr>
        <p:grpSpPr>
          <a:xfrm>
            <a:off x="10242996" y="5040726"/>
            <a:ext cx="1949004" cy="1817274"/>
            <a:chOff x="2666714" y="671512"/>
            <a:chExt cx="1949004" cy="1817274"/>
          </a:xfrm>
        </p:grpSpPr>
        <p:grpSp>
          <p:nvGrpSpPr>
            <p:cNvPr id="20" name="Graphic 8">
              <a:extLst>
                <a:ext uri="{FF2B5EF4-FFF2-40B4-BE49-F238E27FC236}">
                  <a16:creationId xmlns:a16="http://schemas.microsoft.com/office/drawing/2014/main" id="{7BC721AE-520C-2BCA-DB68-DC1C8986AA57}"/>
                </a:ext>
              </a:extLst>
            </p:cNvPr>
            <p:cNvGrpSpPr/>
            <p:nvPr/>
          </p:nvGrpSpPr>
          <p:grpSpPr>
            <a:xfrm>
              <a:off x="4523898" y="2054161"/>
              <a:ext cx="91820" cy="196786"/>
              <a:chOff x="4523898" y="2054161"/>
              <a:chExt cx="91820" cy="196786"/>
            </a:xfrm>
            <a:solidFill>
              <a:srgbClr val="FF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25AC68-4089-B49F-B69A-32230275EBB2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6DC1D79-4153-CE6D-DED2-84AEC7D1EEA4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3B9711E4-5223-4BB3-B8D4-681848DAEBD5}"/>
                </a:ext>
              </a:extLst>
            </p:cNvPr>
            <p:cNvGrpSpPr/>
            <p:nvPr/>
          </p:nvGrpSpPr>
          <p:grpSpPr>
            <a:xfrm>
              <a:off x="3721131" y="1878424"/>
              <a:ext cx="72390" cy="72390"/>
              <a:chOff x="3721131" y="1878424"/>
              <a:chExt cx="72390" cy="72390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F5CFCA2-855E-A835-BBFF-D7FB9690EF90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DA468AB-6376-12A5-89E6-B8474C33B9BD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10E851A0-0CCE-4099-8E96-A7AE23D12C3F}"/>
                </a:ext>
              </a:extLst>
            </p:cNvPr>
            <p:cNvGrpSpPr/>
            <p:nvPr/>
          </p:nvGrpSpPr>
          <p:grpSpPr>
            <a:xfrm>
              <a:off x="2730627" y="1889283"/>
              <a:ext cx="226980" cy="60578"/>
              <a:chOff x="2730627" y="1889283"/>
              <a:chExt cx="226980" cy="60578"/>
            </a:xfrm>
            <a:solidFill>
              <a:srgbClr val="FFFFFF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7E2039D-79D4-C15B-CA25-32AD73C05F68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492293E-4D27-BF25-469A-9F2F30D6A3AF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6ECBF20-08B6-AA4C-8A4F-8938F76CEB77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158851D-9E43-578E-5E2A-815180F932C6}"/>
                </a:ext>
              </a:extLst>
            </p:cNvPr>
            <p:cNvSpPr/>
            <p:nvPr/>
          </p:nvSpPr>
          <p:spPr>
            <a:xfrm>
              <a:off x="3901820" y="2004726"/>
              <a:ext cx="551116" cy="18545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A2F91E-916A-18A3-916C-D9095CF0D7B4}"/>
                </a:ext>
              </a:extLst>
            </p:cNvPr>
            <p:cNvSpPr/>
            <p:nvPr/>
          </p:nvSpPr>
          <p:spPr>
            <a:xfrm>
              <a:off x="3043428" y="1793747"/>
              <a:ext cx="54673" cy="695039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aphic 8">
              <a:extLst>
                <a:ext uri="{FF2B5EF4-FFF2-40B4-BE49-F238E27FC236}">
                  <a16:creationId xmlns:a16="http://schemas.microsoft.com/office/drawing/2014/main" id="{822A31A7-8EA7-D3B8-2633-065FAD071B30}"/>
                </a:ext>
              </a:extLst>
            </p:cNvPr>
            <p:cNvGrpSpPr/>
            <p:nvPr/>
          </p:nvGrpSpPr>
          <p:grpSpPr>
            <a:xfrm>
              <a:off x="2736437" y="730757"/>
              <a:ext cx="1165478" cy="1689163"/>
              <a:chOff x="2736437" y="730757"/>
              <a:chExt cx="1165478" cy="1689163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758E48D-9EB8-1B81-9867-4A86B9AB838A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49C1CE2-AFE8-DB9D-5BC4-1230BD14D1B9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5" name="Graphic 8">
              <a:extLst>
                <a:ext uri="{FF2B5EF4-FFF2-40B4-BE49-F238E27FC236}">
                  <a16:creationId xmlns:a16="http://schemas.microsoft.com/office/drawing/2014/main" id="{48B5AABB-6401-012B-CD56-FA5CED30A12C}"/>
                </a:ext>
              </a:extLst>
            </p:cNvPr>
            <p:cNvGrpSpPr/>
            <p:nvPr/>
          </p:nvGrpSpPr>
          <p:grpSpPr>
            <a:xfrm>
              <a:off x="4152995" y="1876995"/>
              <a:ext cx="206978" cy="96488"/>
              <a:chOff x="4152995" y="1876995"/>
              <a:chExt cx="206978" cy="96488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FC3002-50E4-BB73-BE95-25CB30114C3E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9F2A733-9DDF-CDA9-E405-7BCD915689FC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3D2A7352-0E5F-A0AB-F9DD-CD0AD9591968}"/>
                </a:ext>
              </a:extLst>
            </p:cNvPr>
            <p:cNvGrpSpPr/>
            <p:nvPr/>
          </p:nvGrpSpPr>
          <p:grpSpPr>
            <a:xfrm>
              <a:off x="3963638" y="671512"/>
              <a:ext cx="133730" cy="1297019"/>
              <a:chOff x="3963638" y="671512"/>
              <a:chExt cx="133730" cy="1297019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ADC03D-3F3D-9447-0D8F-ECE966E4BEBC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D6BCB7-8DA2-025E-8336-F4FA176D9ACA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90669F5-327D-069E-DCA1-C30D67F98282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3484B9D-ED75-F9DD-1E45-1D8D5BC15C1F}"/>
                </a:ext>
              </a:extLst>
            </p:cNvPr>
            <p:cNvGrpSpPr/>
            <p:nvPr/>
          </p:nvGrpSpPr>
          <p:grpSpPr>
            <a:xfrm>
              <a:off x="3228975" y="1816226"/>
              <a:ext cx="93630" cy="92964"/>
              <a:chOff x="3228975" y="1816226"/>
              <a:chExt cx="93630" cy="9296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901815A-3DE7-A763-DFB6-D919C9C53EDC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B5E8A44-686F-B27B-F8B7-795B3C2F35D0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9A4DE7-5186-16F4-FEF2-03FA27474A49}"/>
                </a:ext>
              </a:extLst>
            </p:cNvPr>
            <p:cNvSpPr/>
            <p:nvPr/>
          </p:nvSpPr>
          <p:spPr>
            <a:xfrm>
              <a:off x="3342989" y="1228629"/>
              <a:ext cx="17526" cy="91440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DFEAE2C-6562-6B21-59C9-DF01E81A2FF9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56E90EA-27DA-A374-E57C-504EDA5ACCCC}"/>
              </a:ext>
            </a:extLst>
          </p:cNvPr>
          <p:cNvSpPr txBox="1"/>
          <p:nvPr/>
        </p:nvSpPr>
        <p:spPr>
          <a:xfrm>
            <a:off x="4617870" y="581072"/>
            <a:ext cx="29562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Updates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D10CFC-1E66-E9F0-D3DC-91E9076348A7}"/>
              </a:ext>
            </a:extLst>
          </p:cNvPr>
          <p:cNvSpPr txBox="1"/>
          <p:nvPr/>
        </p:nvSpPr>
        <p:spPr>
          <a:xfrm>
            <a:off x="7776049" y="6001943"/>
            <a:ext cx="2343163" cy="3441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Orbitron" pitchFamily="2" charset="0"/>
              </a:rPr>
              <a:t>Dungeon Décor Tiles</a:t>
            </a:r>
            <a:endParaRPr lang="en-IN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24DE1-5CEC-EED5-7A0C-9E869A2A8793}"/>
              </a:ext>
            </a:extLst>
          </p:cNvPr>
          <p:cNvSpPr txBox="1"/>
          <p:nvPr/>
        </p:nvSpPr>
        <p:spPr>
          <a:xfrm>
            <a:off x="429316" y="5999875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Orbitron" pitchFamily="2" charset="0"/>
              </a:rPr>
              <a:t>Weathered Environment Tiles</a:t>
            </a:r>
            <a:endParaRPr lang="en-IN" sz="1400" dirty="0">
              <a:solidFill>
                <a:schemeClr val="bg1"/>
              </a:solidFill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3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25FFB849-14B3-8791-DA2D-6134BEB6DF0F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7ED7A5-FAD9-2031-BF0A-7FA867C7A0AF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3C8669-7A5D-F7D4-E942-B971229C006E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A11445-FB76-7C31-F212-E0582783CB3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6D94-6E05-D4B5-4ECB-1933BF28E4CE}"/>
              </a:ext>
            </a:extLst>
          </p:cNvPr>
          <p:cNvSpPr txBox="1"/>
          <p:nvPr/>
        </p:nvSpPr>
        <p:spPr>
          <a:xfrm>
            <a:off x="547298" y="5824312"/>
            <a:ext cx="1142628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Updated Combat User-Interface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B844-B1BA-DC06-AD92-481AA7A8B895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Updated Prompts in the lower right corner inform the player of their options for progressing through the rest of their turn.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43DFB-CB8B-0006-4EFC-4F63C3399C67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Pop-ups in the player’s Loadout offer descriptions of each 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68321-B524-9C54-0270-C12D0C3C3C9D}"/>
              </a:ext>
            </a:extLst>
          </p:cNvPr>
          <p:cNvSpPr txBox="1"/>
          <p:nvPr/>
        </p:nvSpPr>
        <p:spPr>
          <a:xfrm>
            <a:off x="4223813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Pop-ups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56572-A21A-5B65-7BBA-0792C7B9DEDC}"/>
              </a:ext>
            </a:extLst>
          </p:cNvPr>
          <p:cNvSpPr txBox="1"/>
          <p:nvPr/>
        </p:nvSpPr>
        <p:spPr>
          <a:xfrm>
            <a:off x="9855078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Prompts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C60F1-C920-D0A4-3B6C-DB861A3C7186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08A3F-379C-6064-3E69-7BBC490B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94" y="2004133"/>
            <a:ext cx="3957844" cy="3151433"/>
          </a:xfrm>
          <a:prstGeom prst="rect">
            <a:avLst/>
          </a:prstGeom>
        </p:spPr>
      </p:pic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A60BBFE-D35A-DA45-20E8-ABBE57DE6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2" y="2004133"/>
            <a:ext cx="3923639" cy="315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02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369</Words>
  <Application>Microsoft Office PowerPoint</Application>
  <PresentationFormat>Widescreen</PresentationFormat>
  <Paragraphs>74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Wingdings</vt:lpstr>
      <vt:lpstr>Orbitron</vt:lpstr>
      <vt:lpstr>Calibri Light</vt:lpstr>
      <vt:lpstr>JetBrains Mono SemiBold</vt:lpstr>
      <vt:lpstr>Arial</vt:lpstr>
      <vt:lpstr>Orbitron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Layla H</cp:lastModifiedBy>
  <cp:revision>226</cp:revision>
  <dcterms:created xsi:type="dcterms:W3CDTF">2021-11-17T09:33:18Z</dcterms:created>
  <dcterms:modified xsi:type="dcterms:W3CDTF">2025-02-20T08:11:19Z</dcterms:modified>
</cp:coreProperties>
</file>